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T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0BA2C9-3927-4E65-A789-0A9EB49A1E4C}" type="datetimeFigureOut">
              <a:rPr lang="en-TT" smtClean="0"/>
              <a:pPr/>
              <a:t>21/06/2013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75D91C-DA1C-4001-A4AE-13B76AF31CB3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tt/url?sa=i&amp;rct=j&amp;q=&amp;esrc=s&amp;frm=1&amp;source=images&amp;cd=&amp;cad=rja&amp;docid=jSQ4KGHoeS2syM&amp;tbnid=zhIPh1oqpCY-mM:&amp;ved=0CAUQjRw&amp;url=http://multiple-sclerosis-research.blogspot.com/2012/06/cognitive-impaiment.html&amp;ei=QVatUf_GE8354AP9soGoBw&amp;bvm=bv.47244034,d.dmQ&amp;psig=AFQjCNGorWExRJar-PgwKwKr8msDl2wmBQ&amp;ust=13704002202082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tt/url?sa=i&amp;rct=j&amp;q=&amp;esrc=s&amp;frm=1&amp;source=images&amp;cd=&amp;cad=rja&amp;docid=1lqKCvtrOVufYM&amp;tbnid=nrYd66lGyDzjJM:&amp;ved=0CAUQjRw&amp;url=http://www.staysure.co.uk/news/2012-01-26/mild-cognitive-impairment-common/307422&amp;ei=YlStUc_WNuqq0AG-mIGoDg&amp;bvm=bv.47244034,d.dmQ&amp;psig=AFQjCNGorWExRJar-PgwKwKr8msDl2wmBQ&amp;ust=1370400220208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037" y="764704"/>
            <a:ext cx="3313355" cy="1413684"/>
          </a:xfrm>
        </p:spPr>
        <p:txBody>
          <a:bodyPr/>
          <a:lstStyle/>
          <a:p>
            <a:pPr algn="ctr"/>
            <a:r>
              <a:rPr lang="en-TT" b="1" dirty="0" smtClean="0"/>
              <a:t>Cognitive Impairments</a:t>
            </a:r>
            <a:endParaRPr lang="en-T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5356" y="3861048"/>
            <a:ext cx="3309803" cy="2036685"/>
          </a:xfrm>
        </p:spPr>
        <p:txBody>
          <a:bodyPr/>
          <a:lstStyle/>
          <a:p>
            <a:r>
              <a:rPr lang="en-TT" dirty="0" smtClean="0"/>
              <a:t>Presented by:</a:t>
            </a:r>
          </a:p>
          <a:p>
            <a:endParaRPr lang="en-TT" dirty="0" smtClean="0"/>
          </a:p>
          <a:p>
            <a:endParaRPr lang="en-TT" dirty="0"/>
          </a:p>
        </p:txBody>
      </p:sp>
      <p:sp>
        <p:nvSpPr>
          <p:cNvPr id="4" name="Rectangle 3"/>
          <p:cNvSpPr/>
          <p:nvPr/>
        </p:nvSpPr>
        <p:spPr>
          <a:xfrm>
            <a:off x="4644008" y="4306162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dirty="0" err="1" smtClean="0"/>
              <a:t>Anika</a:t>
            </a:r>
            <a:r>
              <a:rPr lang="en-TT" dirty="0" smtClean="0"/>
              <a:t> Amour</a:t>
            </a:r>
          </a:p>
          <a:p>
            <a:r>
              <a:rPr lang="en-TT" dirty="0" smtClean="0"/>
              <a:t>Chester Sean Daniel</a:t>
            </a:r>
          </a:p>
          <a:p>
            <a:r>
              <a:rPr lang="en-TT" dirty="0" err="1" smtClean="0"/>
              <a:t>Ixchel</a:t>
            </a:r>
            <a:r>
              <a:rPr lang="en-TT" dirty="0" smtClean="0"/>
              <a:t> Jeffers-</a:t>
            </a:r>
            <a:r>
              <a:rPr lang="en-TT" dirty="0" err="1" smtClean="0"/>
              <a:t>Tobas</a:t>
            </a:r>
            <a:endParaRPr lang="en-TT" dirty="0" smtClean="0"/>
          </a:p>
          <a:p>
            <a:r>
              <a:rPr lang="en-TT" dirty="0" err="1" smtClean="0"/>
              <a:t>Josanne</a:t>
            </a:r>
            <a:r>
              <a:rPr lang="en-TT" dirty="0" smtClean="0"/>
              <a:t> Diaz</a:t>
            </a:r>
          </a:p>
          <a:p>
            <a:r>
              <a:rPr lang="en-TT" dirty="0" err="1" smtClean="0"/>
              <a:t>Rochabelle</a:t>
            </a:r>
            <a:r>
              <a:rPr lang="en-TT" dirty="0" smtClean="0"/>
              <a:t> Haynes-St. Louise</a:t>
            </a:r>
          </a:p>
          <a:p>
            <a:r>
              <a:rPr lang="en-TT" dirty="0" smtClean="0"/>
              <a:t>Selvin Harrinarine</a:t>
            </a:r>
            <a:endParaRPr lang="en-TT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864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200" b="1" dirty="0" smtClean="0">
                <a:solidFill>
                  <a:schemeClr val="bg1"/>
                </a:solidFill>
                <a:latin typeface="Lucida Calligraphy" pitchFamily="66" charset="0"/>
              </a:rPr>
              <a:t>Assistive Technologies for </a:t>
            </a:r>
            <a:endParaRPr lang="en-TT" sz="2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028" name="Picture 4" descr="http://3.bp.blogspot.com/-hJLvmHc9mrM/T8_XL5Rym3I/AAAAAAAABGQ/_ix9gz9RqLc/s640/cogniti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433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41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24"/>
            <a:ext cx="8208912" cy="6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3568"/>
            <a:ext cx="8208912" cy="889168"/>
          </a:xfrm>
        </p:spPr>
        <p:txBody>
          <a:bodyPr>
            <a:normAutofit/>
          </a:bodyPr>
          <a:lstStyle/>
          <a:p>
            <a:pPr algn="ctr"/>
            <a:r>
              <a:rPr lang="en-TT" b="1" dirty="0" smtClean="0"/>
              <a:t>High Tech Devices</a:t>
            </a:r>
            <a:endParaRPr lang="en-TT" b="1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664296" cy="33743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399" y="2708920"/>
            <a:ext cx="3312368" cy="337430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87824" y="19168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b="1" dirty="0" smtClean="0">
                <a:solidFill>
                  <a:srgbClr val="7030A0"/>
                </a:solidFill>
                <a:latin typeface="Comic Sans MS" pitchFamily="66" charset="0"/>
              </a:rPr>
              <a:t>Simon S.I.O </a:t>
            </a:r>
            <a:endParaRPr lang="en-TT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81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24"/>
            <a:ext cx="8208912" cy="6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89168"/>
          </a:xfrm>
        </p:spPr>
        <p:txBody>
          <a:bodyPr>
            <a:normAutofit/>
          </a:bodyPr>
          <a:lstStyle/>
          <a:p>
            <a:pPr algn="ctr"/>
            <a:r>
              <a:rPr lang="en-TT" b="1" dirty="0" smtClean="0"/>
              <a:t>High Tech Devices</a:t>
            </a:r>
            <a:endParaRPr lang="en-TT" b="1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5791"/>
            <a:ext cx="2088232" cy="29360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984" y="1844824"/>
            <a:ext cx="2951192" cy="23934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0213"/>
            <a:ext cx="2267744" cy="25115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1580" y="271836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>
                <a:latin typeface="Comic Sans MS" pitchFamily="66" charset="0"/>
              </a:rPr>
              <a:t>Sentence</a:t>
            </a:r>
          </a:p>
          <a:p>
            <a:pPr algn="ctr"/>
            <a:r>
              <a:rPr lang="en-TT" b="1" dirty="0" smtClean="0">
                <a:latin typeface="Comic Sans MS" pitchFamily="66" charset="0"/>
              </a:rPr>
              <a:t>Builder</a:t>
            </a:r>
            <a:endParaRPr lang="en-TT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>
                <a:latin typeface="Comic Sans MS" pitchFamily="66" charset="0"/>
              </a:rPr>
              <a:t>Sight Words Sentence</a:t>
            </a:r>
          </a:p>
          <a:p>
            <a:pPr algn="ctr"/>
            <a:r>
              <a:rPr lang="en-TT" b="1" dirty="0" smtClean="0">
                <a:latin typeface="Comic Sans MS" pitchFamily="66" charset="0"/>
              </a:rPr>
              <a:t>Builder</a:t>
            </a:r>
            <a:endParaRPr lang="en-TT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3944" y="33646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>
                <a:latin typeface="Comic Sans MS" pitchFamily="66" charset="0"/>
              </a:rPr>
              <a:t>Radius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75445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24"/>
            <a:ext cx="8208912" cy="6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3024336" cy="378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89168"/>
          </a:xfrm>
        </p:spPr>
        <p:txBody>
          <a:bodyPr>
            <a:normAutofit/>
          </a:bodyPr>
          <a:lstStyle/>
          <a:p>
            <a:pPr algn="ctr"/>
            <a:r>
              <a:rPr lang="en-TT" b="1" dirty="0" smtClean="0"/>
              <a:t>High Tech Devices</a:t>
            </a: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xmlns="" val="33868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TT" dirty="0" smtClean="0"/>
              <a:t>Snippets of Assistive Technology in action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xmlns="" val="7689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24"/>
            <a:ext cx="8208912" cy="6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/>
              <a:t>What is Assistive Technology?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780928"/>
            <a:ext cx="6777317" cy="2041452"/>
          </a:xfrm>
        </p:spPr>
        <p:txBody>
          <a:bodyPr/>
          <a:lstStyle/>
          <a:p>
            <a:pPr marL="68580" indent="0">
              <a:buNone/>
            </a:pPr>
            <a:r>
              <a:rPr lang="en-TT" dirty="0" smtClean="0"/>
              <a:t>Assistive Technology is </a:t>
            </a:r>
            <a:r>
              <a:rPr lang="en-TT" dirty="0"/>
              <a:t>any item, equipment, product or system that is used to increase, maintain or improve an individual with disabilities functional abilities.</a:t>
            </a:r>
          </a:p>
          <a:p>
            <a:pPr marL="6858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xmlns="" val="215721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24"/>
            <a:ext cx="8208912" cy="6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TT" b="1" dirty="0" smtClean="0"/>
              <a:t>What is meant by </a:t>
            </a:r>
            <a:br>
              <a:rPr lang="en-TT" b="1" dirty="0" smtClean="0"/>
            </a:br>
            <a:r>
              <a:rPr lang="en-TT" b="1" dirty="0" smtClean="0"/>
              <a:t>‘Cognitive Impairments’? 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985668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According to the American Association on Intellectual and Developmental Disabilities (AAIDD), </a:t>
            </a:r>
            <a:r>
              <a:rPr lang="en-US" dirty="0" smtClean="0"/>
              <a:t>cognitive impairment is an </a:t>
            </a:r>
            <a:r>
              <a:rPr lang="en-US" dirty="0"/>
              <a:t>intellectual disability </a:t>
            </a:r>
            <a:r>
              <a:rPr lang="en-US" dirty="0" smtClean="0"/>
              <a:t>characterized </a:t>
            </a:r>
            <a:r>
              <a:rPr lang="en-US" dirty="0"/>
              <a:t>by significant limitations both in intellectual functioning and in adaptive behavior as expressed in conceptual, social and practical adaptive skills. This disability originates before age 18. </a:t>
            </a:r>
            <a:endParaRPr lang="en-TT" dirty="0"/>
          </a:p>
          <a:p>
            <a:pPr marL="68580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xmlns="" val="18893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24"/>
            <a:ext cx="8208912" cy="61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8672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 smtClean="0">
                <a:solidFill>
                  <a:srgbClr val="000000"/>
                </a:solidFill>
                <a:latin typeface="verdana"/>
              </a:rPr>
              <a:t>Cognitive impairments can be associated with many disabilities and disorders that can be present at birth or acquired later in life,</a:t>
            </a:r>
            <a:r>
              <a:rPr lang="en-AU" sz="2400" b="0" i="0" baseline="0" dirty="0" smtClean="0">
                <a:solidFill>
                  <a:srgbClr val="000000"/>
                </a:solidFill>
                <a:latin typeface="verdana"/>
              </a:rPr>
              <a:t> such as dementia and stroke. The image shows a broad range of cognitive disabilities.</a:t>
            </a:r>
          </a:p>
          <a:p>
            <a:r>
              <a:rPr lang="en-AU" sz="2400" b="0" i="0" baseline="0" dirty="0" smtClean="0">
                <a:solidFill>
                  <a:srgbClr val="000000"/>
                </a:solidFill>
                <a:latin typeface="verdana"/>
              </a:rPr>
              <a:t>For example, dyslexia is one of the more common disabilities that is said to affect up to 10% of the population </a:t>
            </a:r>
          </a:p>
          <a:p>
            <a:r>
              <a:rPr lang="en-AU" sz="24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AU" sz="2400" dirty="0" smtClean="0">
                <a:solidFill>
                  <a:srgbClr val="000000"/>
                </a:solidFill>
                <a:latin typeface="verdana"/>
              </a:rPr>
              <a:t>				</a:t>
            </a:r>
            <a:r>
              <a:rPr lang="en-AU" dirty="0" smtClean="0">
                <a:solidFill>
                  <a:srgbClr val="000000"/>
                </a:solidFill>
                <a:latin typeface="verdana"/>
              </a:rPr>
              <a:t>- Ruth Ellison, 2011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xmlns="" val="388351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st of different types of cognitive disabilities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20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861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2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4" y="260648"/>
            <a:ext cx="8236621" cy="710952"/>
          </a:xfrm>
        </p:spPr>
        <p:txBody>
          <a:bodyPr/>
          <a:lstStyle/>
          <a:p>
            <a:pPr algn="ctr"/>
            <a:r>
              <a:rPr lang="en-TT" b="1" dirty="0" smtClean="0"/>
              <a:t>Low Tech Devices </a:t>
            </a:r>
            <a:endParaRPr lang="en-T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58" y="2204864"/>
            <a:ext cx="3888547" cy="385267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TT" sz="2000" b="1" dirty="0" smtClean="0"/>
              <a:t>Charts and cuing devices</a:t>
            </a:r>
          </a:p>
          <a:p>
            <a:pPr marL="68580" indent="0">
              <a:buNone/>
            </a:pPr>
            <a:endParaRPr lang="en-T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140" y="2708920"/>
            <a:ext cx="3456384" cy="30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952"/>
          <a:stretch>
            <a:fillRect/>
          </a:stretch>
        </p:blipFill>
        <p:spPr bwMode="auto">
          <a:xfrm>
            <a:off x="5148064" y="3045344"/>
            <a:ext cx="3155042" cy="23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3397" y="54501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/>
              <a:t>Flash Cards </a:t>
            </a: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xmlns="" val="421011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65" y="260648"/>
            <a:ext cx="8208912" cy="62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-27384"/>
            <a:ext cx="8174633" cy="998984"/>
          </a:xfrm>
        </p:spPr>
        <p:txBody>
          <a:bodyPr/>
          <a:lstStyle/>
          <a:p>
            <a:pPr algn="ctr"/>
            <a:r>
              <a:rPr lang="en-TT" b="1" dirty="0" smtClean="0"/>
              <a:t>Low Tech Devices </a:t>
            </a:r>
            <a:endParaRPr lang="en-TT" b="1" dirty="0"/>
          </a:p>
        </p:txBody>
      </p:sp>
      <p:pic>
        <p:nvPicPr>
          <p:cNvPr id="5121" name="Picture 1" descr="2013-04-25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352" y="2626246"/>
            <a:ext cx="39351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9812" y="15567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400" b="1" dirty="0" smtClean="0">
                <a:latin typeface="Comic Sans MS" pitchFamily="66" charset="0"/>
              </a:rPr>
              <a:t>Brady </a:t>
            </a:r>
            <a:endParaRPr lang="en-TT" sz="2400" b="1" dirty="0">
              <a:latin typeface="Comic Sans MS" pitchFamily="66" charset="0"/>
            </a:endParaRPr>
          </a:p>
        </p:txBody>
      </p:sp>
      <p:pic>
        <p:nvPicPr>
          <p:cNvPr id="10" name="Picture 9" descr="2013-04-25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6861" y="2802072"/>
            <a:ext cx="3935129" cy="26006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16114" y="1556792"/>
            <a:ext cx="209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000" b="1" dirty="0" smtClean="0">
                <a:latin typeface="Comic Sans MS" pitchFamily="66" charset="0"/>
              </a:rPr>
              <a:t>Digraph Ladder</a:t>
            </a:r>
            <a:endParaRPr lang="en-TT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38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65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89168"/>
          </a:xfrm>
        </p:spPr>
        <p:txBody>
          <a:bodyPr>
            <a:normAutofit/>
          </a:bodyPr>
          <a:lstStyle/>
          <a:p>
            <a:pPr algn="ctr"/>
            <a:r>
              <a:rPr lang="en-TT" b="1" dirty="0" smtClean="0"/>
              <a:t>Mid Tech Devices</a:t>
            </a:r>
            <a:endParaRPr lang="en-TT" b="1" dirty="0"/>
          </a:p>
        </p:txBody>
      </p:sp>
      <p:pic>
        <p:nvPicPr>
          <p:cNvPr id="6" name="Picture 4" descr="MVC-006S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988841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2622" y="5188550"/>
            <a:ext cx="363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>
                <a:latin typeface="Comic Sans MS" pitchFamily="66" charset="0"/>
              </a:rPr>
              <a:t>Watches, timers and clocks </a:t>
            </a:r>
            <a:endParaRPr lang="en-TT" b="1" dirty="0">
              <a:latin typeface="Comic Sans MS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73352"/>
            <a:ext cx="2016224" cy="202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24128" y="400311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 smtClean="0">
                <a:latin typeface="Comic Sans MS" pitchFamily="66" charset="0"/>
              </a:rPr>
              <a:t>Story books with CD/audio books</a:t>
            </a:r>
            <a:endParaRPr lang="en-TT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87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1.gstatic.com/images?q=tbn:ANd9GcTfZRr5kszg5f0dHX-zUxmVXNOf8BNeWDZyyK02_EwDErTEb2qK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65" y="332656"/>
            <a:ext cx="8208912" cy="62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438" y="1775881"/>
            <a:ext cx="2167466" cy="33229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721" y="1775882"/>
            <a:ext cx="2718211" cy="33229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87824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 smtClean="0">
                <a:latin typeface="Comic Sans MS" pitchFamily="66" charset="0"/>
              </a:rPr>
              <a:t>Tape Recorders </a:t>
            </a:r>
            <a:endParaRPr lang="en-TT" b="1" dirty="0">
              <a:latin typeface="Comic Sans MS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89168"/>
          </a:xfrm>
        </p:spPr>
        <p:txBody>
          <a:bodyPr>
            <a:normAutofit/>
          </a:bodyPr>
          <a:lstStyle/>
          <a:p>
            <a:pPr algn="ctr"/>
            <a:r>
              <a:rPr lang="en-TT" b="1" dirty="0" smtClean="0"/>
              <a:t>Mid Tech Devices</a:t>
            </a: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xmlns="" val="256822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227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Cognitive Impairments</vt:lpstr>
      <vt:lpstr>What is Assistive Technology?</vt:lpstr>
      <vt:lpstr>What is meant by  ‘Cognitive Impairments’? </vt:lpstr>
      <vt:lpstr>Slide 4</vt:lpstr>
      <vt:lpstr>Slide 5</vt:lpstr>
      <vt:lpstr>Low Tech Devices </vt:lpstr>
      <vt:lpstr>Low Tech Devices </vt:lpstr>
      <vt:lpstr>Mid Tech Devices</vt:lpstr>
      <vt:lpstr>Mid Tech Devices</vt:lpstr>
      <vt:lpstr>High Tech Devices</vt:lpstr>
      <vt:lpstr>High Tech Devices</vt:lpstr>
      <vt:lpstr>High Tech Devices</vt:lpstr>
      <vt:lpstr>Snippets of Assistive Technology in action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Impairments</dc:title>
  <dc:creator>Sapphirefreak</dc:creator>
  <cp:lastModifiedBy>RIA</cp:lastModifiedBy>
  <cp:revision>11</cp:revision>
  <dcterms:created xsi:type="dcterms:W3CDTF">2013-06-04T01:54:42Z</dcterms:created>
  <dcterms:modified xsi:type="dcterms:W3CDTF">2013-06-21T13:03:00Z</dcterms:modified>
</cp:coreProperties>
</file>