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2"/>
  </p:sldMasterIdLst>
  <p:notesMasterIdLst>
    <p:notesMasterId r:id="rId22"/>
  </p:notesMasterIdLst>
  <p:sldIdLst>
    <p:sldId id="256" r:id="rId3"/>
    <p:sldId id="257" r:id="rId4"/>
    <p:sldId id="261" r:id="rId5"/>
    <p:sldId id="264" r:id="rId6"/>
    <p:sldId id="266" r:id="rId7"/>
    <p:sldId id="267" r:id="rId8"/>
    <p:sldId id="269" r:id="rId9"/>
    <p:sldId id="268" r:id="rId10"/>
    <p:sldId id="270" r:id="rId11"/>
    <p:sldId id="273" r:id="rId12"/>
    <p:sldId id="272" r:id="rId13"/>
    <p:sldId id="265" r:id="rId14"/>
    <p:sldId id="263" r:id="rId15"/>
    <p:sldId id="274" r:id="rId16"/>
    <p:sldId id="275" r:id="rId17"/>
    <p:sldId id="277" r:id="rId18"/>
    <p:sldId id="278" r:id="rId19"/>
    <p:sldId id="279" r:id="rId20"/>
    <p:sldId id="26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3333"/>
    <a:srgbClr val="990000"/>
    <a:srgbClr val="969696"/>
    <a:srgbClr val="EAEAEA"/>
    <a:srgbClr val="035540"/>
    <a:srgbClr val="023A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9" autoAdjust="0"/>
  </p:normalViewPr>
  <p:slideViewPr>
    <p:cSldViewPr>
      <p:cViewPr>
        <p:scale>
          <a:sx n="87" d="100"/>
          <a:sy n="87" d="100"/>
        </p:scale>
        <p:origin x="-72"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6025D-870A-4846-90C1-3516C0C71539}" type="datetimeFigureOut">
              <a:rPr lang="en-US" smtClean="0"/>
              <a:pPr/>
              <a:t>6/7/2013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2FE4B-7BF6-4C66-BCB8-2F9770F14051}" type="slidenum">
              <a:rPr lang="en-US" smtClean="0"/>
              <a:pPr/>
              <a:t>‹#›</a:t>
            </a:fld>
            <a:endParaRPr lang="en-US"/>
          </a:p>
        </p:txBody>
      </p:sp>
    </p:spTree>
    <p:extLst>
      <p:ext uri="{BB962C8B-B14F-4D97-AF65-F5344CB8AC3E}">
        <p14:creationId xmlns:p14="http://schemas.microsoft.com/office/powerpoint/2010/main" xmlns="" val="88415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speaker wears a microphone where the sound transmits through the FM waves to a receiver that is connected to the hearing aid or cochlear implant worn by the person who is  deaf or hard of hearing is wearing. </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4</a:t>
            </a:fld>
            <a:endParaRPr lang="en-US"/>
          </a:p>
        </p:txBody>
      </p:sp>
    </p:spTree>
    <p:extLst>
      <p:ext uri="{BB962C8B-B14F-4D97-AF65-F5344CB8AC3E}">
        <p14:creationId xmlns:p14="http://schemas.microsoft.com/office/powerpoint/2010/main" xmlns="" val="78475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student is not able to write a short-answer response independently, he or she may open a new note in Dragon and speak his/her answer into the </a:t>
            </a:r>
            <a:r>
              <a:rPr lang="en-US" dirty="0" err="1" smtClean="0"/>
              <a:t>iPad</a:t>
            </a:r>
            <a:r>
              <a:rPr lang="en-US" dirty="0" smtClean="0"/>
              <a:t> microphone. This allows the teacher to focus on the student’s comprehension of the material without forfeiting the rigor of work the student is capable of doing due to the student’s writing ability</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15</a:t>
            </a:fld>
            <a:endParaRPr lang="en-US"/>
          </a:p>
        </p:txBody>
      </p:sp>
    </p:spTree>
    <p:extLst>
      <p:ext uri="{BB962C8B-B14F-4D97-AF65-F5344CB8AC3E}">
        <p14:creationId xmlns:p14="http://schemas.microsoft.com/office/powerpoint/2010/main" xmlns="" val="268333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for students with dyslexia, dysgraphia or other learning disabilities, it predicts words. Students enter the beginning sound of the word they want, and it presents a list of 6 words to choose from. </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16</a:t>
            </a:fld>
            <a:endParaRPr lang="en-US"/>
          </a:p>
        </p:txBody>
      </p:sp>
    </p:spTree>
    <p:extLst>
      <p:ext uri="{BB962C8B-B14F-4D97-AF65-F5344CB8AC3E}">
        <p14:creationId xmlns:p14="http://schemas.microsoft.com/office/powerpoint/2010/main" xmlns="" val="323844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Optical Character Recognition (OCR) is available as stand-alone units, computer software, and as portable, pocket-sized devices.</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18</a:t>
            </a:fld>
            <a:endParaRPr lang="en-US"/>
          </a:p>
        </p:txBody>
      </p:sp>
    </p:spTree>
    <p:extLst>
      <p:ext uri="{BB962C8B-B14F-4D97-AF65-F5344CB8AC3E}">
        <p14:creationId xmlns:p14="http://schemas.microsoft.com/office/powerpoint/2010/main" xmlns="" val="16429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technique began in 1979 with a handful of television programs captioned. Now most of the television programming is captioned. To see if the videotapes or programs are closed captioned, look for a small box with letters 'CC' inside or a small box with a cartoon balloon dialogue marker.   </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5</a:t>
            </a:fld>
            <a:endParaRPr lang="en-US"/>
          </a:p>
        </p:txBody>
      </p:sp>
    </p:spTree>
    <p:extLst>
      <p:ext uri="{BB962C8B-B14F-4D97-AF65-F5344CB8AC3E}">
        <p14:creationId xmlns:p14="http://schemas.microsoft.com/office/powerpoint/2010/main" xmlns="" val="269908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accomplished on site or remotely using communications technology.  LRC can be used in lectures, at conferences or other live events. </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6</a:t>
            </a:fld>
            <a:endParaRPr lang="en-US"/>
          </a:p>
        </p:txBody>
      </p:sp>
    </p:spTree>
    <p:extLst>
      <p:ext uri="{BB962C8B-B14F-4D97-AF65-F5344CB8AC3E}">
        <p14:creationId xmlns:p14="http://schemas.microsoft.com/office/powerpoint/2010/main" xmlns="" val="386601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is usually placed in people with severe to profound hearing loss who show little to no benefit from hearing aids. This device is controversial in the deaf community, especially when it is implanted in young children. </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7</a:t>
            </a:fld>
            <a:endParaRPr lang="en-US"/>
          </a:p>
        </p:txBody>
      </p:sp>
    </p:spTree>
    <p:extLst>
      <p:ext uri="{BB962C8B-B14F-4D97-AF65-F5344CB8AC3E}">
        <p14:creationId xmlns:p14="http://schemas.microsoft.com/office/powerpoint/2010/main" xmlns="" val="58640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in many different sizes and shapes and vary in position from behind the ear to in the ear. Depending upon the type of hearing loss the person may have, the sounds may be distorted and be too loud. </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8</a:t>
            </a:fld>
            <a:endParaRPr lang="en-US"/>
          </a:p>
        </p:txBody>
      </p:sp>
    </p:spTree>
    <p:extLst>
      <p:ext uri="{BB962C8B-B14F-4D97-AF65-F5344CB8AC3E}">
        <p14:creationId xmlns:p14="http://schemas.microsoft.com/office/powerpoint/2010/main" xmlns="" val="388708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of hearing aids within the loop set their aids to a certain setting to receive the transmission. Hearing loops can be permanently installed or portable.</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9</a:t>
            </a:fld>
            <a:endParaRPr lang="en-US"/>
          </a:p>
        </p:txBody>
      </p:sp>
    </p:spTree>
    <p:extLst>
      <p:ext uri="{BB962C8B-B14F-4D97-AF65-F5344CB8AC3E}">
        <p14:creationId xmlns:p14="http://schemas.microsoft.com/office/powerpoint/2010/main" xmlns="" val="163165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who are deaf or have a hearing impairment use to communicate with others on the telephone. In order for a person who is deaf to call on the TTY, the person on the other end must also have a TTY. </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10</a:t>
            </a:fld>
            <a:endParaRPr lang="en-US"/>
          </a:p>
        </p:txBody>
      </p:sp>
    </p:spTree>
    <p:extLst>
      <p:ext uri="{BB962C8B-B14F-4D97-AF65-F5344CB8AC3E}">
        <p14:creationId xmlns:p14="http://schemas.microsoft.com/office/powerpoint/2010/main" xmlns="" val="137558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Recording classroom discussions and taking fewer notes allows the dyslexic student to spend more time listening and learning. When returning to the material for homework or review, students have an opportunity to listen to important information a second time, add notes that may be of significance and review what has already been written.</a:t>
            </a:r>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13</a:t>
            </a:fld>
            <a:endParaRPr lang="en-US"/>
          </a:p>
        </p:txBody>
      </p:sp>
    </p:spTree>
    <p:extLst>
      <p:ext uri="{BB962C8B-B14F-4D97-AF65-F5344CB8AC3E}">
        <p14:creationId xmlns:p14="http://schemas.microsoft.com/office/powerpoint/2010/main" xmlns="" val="274638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Dragon Naturally Speaking for PC users and Dragon Dictate for Mac users is a voice recognition program that allows you to dictate your ideas and watch your words appear on the computer screen.  It works for those who have word retrieval difficulties, </a:t>
            </a:r>
            <a:r>
              <a:rPr lang="en-US" dirty="0" err="1" smtClean="0"/>
              <a:t>grapho</a:t>
            </a:r>
            <a:r>
              <a:rPr lang="en-US" dirty="0" smtClean="0"/>
              <a:t>-motor weaknesses or problems committing ideas to paper in a timely fashion.</a:t>
            </a:r>
          </a:p>
          <a:p>
            <a:endParaRPr lang="en-US" dirty="0"/>
          </a:p>
        </p:txBody>
      </p:sp>
      <p:sp>
        <p:nvSpPr>
          <p:cNvPr id="4" name="Slide Number Placeholder 3"/>
          <p:cNvSpPr>
            <a:spLocks noGrp="1"/>
          </p:cNvSpPr>
          <p:nvPr>
            <p:ph type="sldNum" sz="quarter" idx="10"/>
          </p:nvPr>
        </p:nvSpPr>
        <p:spPr/>
        <p:txBody>
          <a:bodyPr/>
          <a:lstStyle/>
          <a:p>
            <a:fld id="{ED82FE4B-7BF6-4C66-BCB8-2F9770F14051}" type="slidenum">
              <a:rPr lang="en-US" smtClean="0"/>
              <a:pPr/>
              <a:t>14</a:t>
            </a:fld>
            <a:endParaRPr lang="en-US"/>
          </a:p>
        </p:txBody>
      </p:sp>
    </p:spTree>
    <p:extLst>
      <p:ext uri="{BB962C8B-B14F-4D97-AF65-F5344CB8AC3E}">
        <p14:creationId xmlns:p14="http://schemas.microsoft.com/office/powerpoint/2010/main" xmlns="" val="78821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CDCD4-CD15-4862-B1EC-A0830985C37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754B-EBAD-441D-9215-DC4567C7D4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DB937-FF70-458F-9A54-326C4DD28C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38E5-157D-44DF-8C40-B0224E59B7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1226-8442-42ED-B1D2-7090889D8AC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797D1-C824-4779-9D82-17BA43A78E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65466-53CE-45C9-8063-F153F075CEF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75FEC-4C04-4A63-A9AD-7EEEA99AE2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33B50-9CB4-4DFF-884B-2AB146F79B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80ED7-4E65-440D-9621-BA14847477E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EEB80-B944-460A-8974-680B94F586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66DC7F-F594-478E-9152-650489D137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bookshare.org/" TargetMode="External"/><Relationship Id="rId7" Type="http://schemas.openxmlformats.org/officeDocument/2006/relationships/image" Target="../media/image21.png"/><Relationship Id="rId2" Type="http://schemas.openxmlformats.org/officeDocument/2006/relationships/hyperlink" Target="http://www.audible.com/" TargetMode="External"/><Relationship Id="rId1" Type="http://schemas.openxmlformats.org/officeDocument/2006/relationships/slideLayout" Target="../slideLayouts/slideLayout2.xml"/><Relationship Id="rId6" Type="http://schemas.openxmlformats.org/officeDocument/2006/relationships/hyperlink" Target="http://www.learningally.org/" TargetMode="External"/><Relationship Id="rId5" Type="http://schemas.openxmlformats.org/officeDocument/2006/relationships/hyperlink" Target="http://recordedbooks.com/index.cfm?fuseaction=rb.playaway" TargetMode="External"/><Relationship Id="rId4" Type="http://schemas.openxmlformats.org/officeDocument/2006/relationships/hyperlink" Target="http://www.kurzweiledu.com/econtent.aspx" TargetMode="Externa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http://www.wizcomtech.com/eng/catalog/a/readingpen2/" TargetMode="External"/><Relationship Id="rId3" Type="http://schemas.openxmlformats.org/officeDocument/2006/relationships/hyperlink" Target="http://www.freedomscientific.com/LSG/products/wynn.asp" TargetMode="External"/><Relationship Id="rId7" Type="http://schemas.openxmlformats.org/officeDocument/2006/relationships/hyperlink" Target="http://www.knfbread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intel.com/healthcare/reader/index.htm" TargetMode="External"/><Relationship Id="rId5" Type="http://schemas.openxmlformats.org/officeDocument/2006/relationships/hyperlink" Target="http://www.kurzweiledu.com/kurz3000USB.aspx" TargetMode="External"/><Relationship Id="rId10" Type="http://schemas.openxmlformats.org/officeDocument/2006/relationships/image" Target="../media/image25.png"/><Relationship Id="rId4" Type="http://schemas.openxmlformats.org/officeDocument/2006/relationships/hyperlink" Target="http://www.kurzweiledu.com/kurz3000.aspx" TargetMode="Externa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dyslexia.yale.edu/Technology.html" TargetMode="External"/><Relationship Id="rId2" Type="http://schemas.openxmlformats.org/officeDocument/2006/relationships/hyperlink" Target="http://www.adcet.edu.au/View.aspx?id=4047"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dirty="0">
                <a:latin typeface="Times New Roman" pitchFamily="18" charset="0"/>
                <a:cs typeface="Times New Roman" pitchFamily="18" charset="0"/>
              </a:rPr>
              <a:t>Assistive Technology for Reading</a:t>
            </a:r>
          </a:p>
        </p:txBody>
      </p:sp>
      <p:sp>
        <p:nvSpPr>
          <p:cNvPr id="21507" name="Rectangle 3"/>
          <p:cNvSpPr>
            <a:spLocks noGrp="1" noChangeArrowheads="1"/>
          </p:cNvSpPr>
          <p:nvPr>
            <p:ph type="subTitle" idx="1"/>
          </p:nvPr>
        </p:nvSpPr>
        <p:spPr>
          <a:xfrm>
            <a:off x="1371600" y="3352800"/>
            <a:ext cx="6096000" cy="3181008"/>
          </a:xfrm>
        </p:spPr>
        <p:txBody>
          <a:bodyPr/>
          <a:lstStyle/>
          <a:p>
            <a:r>
              <a:rPr lang="en-US" dirty="0">
                <a:latin typeface="Times New Roman" pitchFamily="18" charset="0"/>
                <a:cs typeface="Times New Roman" pitchFamily="18" charset="0"/>
              </a:rPr>
              <a:t>Presenters:</a:t>
            </a:r>
          </a:p>
          <a:p>
            <a:r>
              <a:rPr lang="en-US" dirty="0">
                <a:latin typeface="Times New Roman" pitchFamily="18" charset="0"/>
                <a:cs typeface="Times New Roman" pitchFamily="18" charset="0"/>
              </a:rPr>
              <a:t>Antonia Mohammed</a:t>
            </a:r>
          </a:p>
          <a:p>
            <a:r>
              <a:rPr lang="en-US" dirty="0">
                <a:latin typeface="Times New Roman" pitchFamily="18" charset="0"/>
                <a:cs typeface="Times New Roman" pitchFamily="18" charset="0"/>
              </a:rPr>
              <a:t>Arlene Chris Anne Julien</a:t>
            </a:r>
          </a:p>
          <a:p>
            <a:r>
              <a:rPr lang="en-US" dirty="0">
                <a:latin typeface="Times New Roman" pitchFamily="18" charset="0"/>
                <a:cs typeface="Times New Roman" pitchFamily="18" charset="0"/>
              </a:rPr>
              <a:t>Lisa Philip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324600" cy="914400"/>
          </a:xfrm>
        </p:spPr>
        <p:txBody>
          <a:bodyPr>
            <a:normAutofit fontScale="90000"/>
          </a:bodyPr>
          <a:lstStyle/>
          <a:p>
            <a:r>
              <a:rPr lang="en-US" sz="3200" b="1" dirty="0" smtClean="0">
                <a:latin typeface="Times New Roman" pitchFamily="18" charset="0"/>
                <a:cs typeface="Times New Roman" pitchFamily="18" charset="0"/>
              </a:rPr>
              <a:t>AT Devices for students with Hearing 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b="1" dirty="0">
                <a:solidFill>
                  <a:srgbClr val="C00000"/>
                </a:solidFill>
                <a:latin typeface="Times New Roman" pitchFamily="18" charset="0"/>
                <a:cs typeface="Times New Roman" pitchFamily="18" charset="0"/>
              </a:rPr>
              <a:t>Text Telephones (TTYs</a:t>
            </a:r>
            <a:r>
              <a:rPr lang="en-US" b="1" dirty="0" smtClean="0">
                <a:solidFill>
                  <a:srgbClr val="C00000"/>
                </a:solidFill>
                <a:latin typeface="Times New Roman" pitchFamily="18" charset="0"/>
                <a:cs typeface="Times New Roman" pitchFamily="18" charset="0"/>
              </a:rPr>
              <a:t>):</a:t>
            </a:r>
          </a:p>
          <a:p>
            <a:pPr>
              <a:lnSpc>
                <a:spcPct val="150000"/>
              </a:lnSpc>
            </a:pPr>
            <a:r>
              <a:rPr lang="en-US" dirty="0" smtClean="0">
                <a:latin typeface="Times New Roman" pitchFamily="18" charset="0"/>
                <a:cs typeface="Times New Roman" pitchFamily="18" charset="0"/>
              </a:rPr>
              <a:t>Looks </a:t>
            </a:r>
            <a:r>
              <a:rPr lang="en-US" dirty="0">
                <a:latin typeface="Times New Roman" pitchFamily="18" charset="0"/>
                <a:cs typeface="Times New Roman" pitchFamily="18" charset="0"/>
              </a:rPr>
              <a:t>like a small typewriter with a small LCD screen and a cradle for the telephone </a:t>
            </a:r>
            <a:r>
              <a:rPr lang="en-US" dirty="0" smtClean="0">
                <a:latin typeface="Times New Roman" pitchFamily="18" charset="0"/>
                <a:cs typeface="Times New Roman" pitchFamily="18" charset="0"/>
              </a:rPr>
              <a:t>receiver in </a:t>
            </a:r>
            <a:r>
              <a:rPr lang="en-US" dirty="0">
                <a:latin typeface="Times New Roman" pitchFamily="18" charset="0"/>
                <a:cs typeface="Times New Roman" pitchFamily="18" charset="0"/>
              </a:rPr>
              <a:t>order to receive the sounds as one types on the TTY.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4648200"/>
            <a:ext cx="2438400"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352925"/>
            <a:ext cx="2143125"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27738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324600" cy="914400"/>
          </a:xfrm>
        </p:spPr>
        <p:txBody>
          <a:bodyPr>
            <a:normAutofit fontScale="90000"/>
          </a:bodyPr>
          <a:lstStyle/>
          <a:p>
            <a:r>
              <a:rPr lang="en-US" sz="3200" b="1" dirty="0" smtClean="0">
                <a:latin typeface="Times New Roman" pitchFamily="18" charset="0"/>
                <a:cs typeface="Times New Roman" pitchFamily="18" charset="0"/>
              </a:rPr>
              <a:t>AT Devices for students with Hearing 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b="1" dirty="0">
                <a:solidFill>
                  <a:srgbClr val="C00000"/>
                </a:solidFill>
                <a:latin typeface="Times New Roman" pitchFamily="18" charset="0"/>
                <a:cs typeface="Times New Roman" pitchFamily="18" charset="0"/>
              </a:rPr>
              <a:t>Visual Alert </a:t>
            </a:r>
            <a:r>
              <a:rPr lang="en-US" b="1" dirty="0" smtClean="0">
                <a:solidFill>
                  <a:srgbClr val="C00000"/>
                </a:solidFill>
                <a:latin typeface="Times New Roman" pitchFamily="18" charset="0"/>
                <a:cs typeface="Times New Roman" pitchFamily="18" charset="0"/>
              </a:rPr>
              <a:t>Signalers: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evices </a:t>
            </a:r>
            <a:r>
              <a:rPr lang="en-US" dirty="0">
                <a:latin typeface="Times New Roman" pitchFamily="18" charset="0"/>
                <a:cs typeface="Times New Roman" pitchFamily="18" charset="0"/>
              </a:rPr>
              <a:t>that use flashing lights to alert the deaf person to the ringing of a phone or fire alarm. </a:t>
            </a:r>
          </a:p>
          <a:p>
            <a:pPr marL="0" indent="0">
              <a:buNone/>
            </a:pP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733800"/>
            <a:ext cx="3276600" cy="217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39167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324600" cy="914400"/>
          </a:xfrm>
        </p:spPr>
        <p:txBody>
          <a:bodyPr>
            <a:normAutofit fontScale="90000"/>
          </a:bodyPr>
          <a:lstStyle/>
          <a:p>
            <a:r>
              <a:rPr lang="en-US" sz="3200" b="1" dirty="0" smtClean="0">
                <a:latin typeface="Times New Roman" pitchFamily="18" charset="0"/>
                <a:cs typeface="Times New Roman" pitchFamily="18" charset="0"/>
              </a:rPr>
              <a:t>AT Devices for students with Hearing 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b="1" dirty="0" smtClean="0">
                <a:solidFill>
                  <a:srgbClr val="C00000"/>
                </a:solidFill>
                <a:latin typeface="Times New Roman" pitchFamily="18" charset="0"/>
                <a:cs typeface="Times New Roman" pitchFamily="18" charset="0"/>
              </a:rPr>
              <a:t>Mobile phones, Smart phones </a:t>
            </a:r>
            <a:r>
              <a:rPr lang="en-US" b="1" dirty="0">
                <a:solidFill>
                  <a:srgbClr val="C00000"/>
                </a:solidFill>
                <a:latin typeface="Times New Roman" pitchFamily="18" charset="0"/>
                <a:cs typeface="Times New Roman" pitchFamily="18" charset="0"/>
              </a:rPr>
              <a:t>and </a:t>
            </a:r>
            <a:r>
              <a:rPr lang="en-US" b="1" dirty="0" smtClean="0">
                <a:solidFill>
                  <a:srgbClr val="C00000"/>
                </a:solidFill>
                <a:latin typeface="Times New Roman" pitchFamily="18" charset="0"/>
                <a:cs typeface="Times New Roman" pitchFamily="18" charset="0"/>
              </a:rPr>
              <a:t>Pagers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llow </a:t>
            </a:r>
            <a:r>
              <a:rPr lang="en-US" dirty="0">
                <a:latin typeface="Times New Roman" pitchFamily="18" charset="0"/>
                <a:cs typeface="Times New Roman" pitchFamily="18" charset="0"/>
              </a:rPr>
              <a:t>the deaf person to send e-mails, faxes, pages and call people who have TTY and through relay. </a:t>
            </a:r>
            <a:endParaRPr lang="en-US" dirty="0" smtClean="0">
              <a:latin typeface="Times New Roman" pitchFamily="18" charset="0"/>
              <a:cs typeface="Times New Roman" pitchFamily="18" charset="0"/>
            </a:endParaRPr>
          </a:p>
          <a:p>
            <a:pPr marL="0" indent="0">
              <a:buNone/>
            </a:pPr>
            <a:endParaRPr lang="en-US" dirty="0">
              <a:solidFill>
                <a:srgbClr val="C00000"/>
              </a:solidFill>
              <a:latin typeface="Times New Roman" pitchFamily="18" charset="0"/>
              <a:cs typeface="Times New Roman" pitchFamily="18" charset="0"/>
            </a:endParaRPr>
          </a:p>
          <a:p>
            <a:pPr marL="0" indent="0">
              <a:buNone/>
            </a:pPr>
            <a:r>
              <a:rPr lang="en-US" dirty="0"/>
              <a:t> </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810000"/>
            <a:ext cx="2743200" cy="2065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09820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6324600" cy="914400"/>
          </a:xfrm>
        </p:spPr>
        <p:txBody>
          <a:bodyPr/>
          <a:lstStyle/>
          <a:p>
            <a:r>
              <a:rPr lang="en-US" sz="3200" b="1" dirty="0" smtClean="0">
                <a:latin typeface="Times New Roman" pitchFamily="18" charset="0"/>
                <a:cs typeface="Times New Roman" pitchFamily="18" charset="0"/>
              </a:rPr>
              <a:t>AT Devices for students with Dyslexia</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16141" y="1524000"/>
            <a:ext cx="6400800" cy="5181600"/>
          </a:xfrm>
        </p:spPr>
        <p:txBody>
          <a:bodyPr/>
          <a:lstStyle/>
          <a:p>
            <a:pPr marL="0" indent="0">
              <a:lnSpc>
                <a:spcPct val="150000"/>
              </a:lnSpc>
              <a:buNone/>
            </a:pPr>
            <a:r>
              <a:rPr lang="en-US" b="1" dirty="0" err="1">
                <a:solidFill>
                  <a:srgbClr val="C00000"/>
                </a:solidFill>
                <a:latin typeface="Times New Roman" pitchFamily="18" charset="0"/>
                <a:cs typeface="Times New Roman" pitchFamily="18" charset="0"/>
              </a:rPr>
              <a:t>Livescribe</a:t>
            </a:r>
            <a:r>
              <a:rPr lang="en-US" b="1" dirty="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smartpen</a:t>
            </a:r>
            <a:r>
              <a:rPr lang="en-US" b="1" dirty="0" smtClean="0">
                <a:solidFill>
                  <a:srgbClr val="C00000"/>
                </a:solidFill>
                <a:latin typeface="Times New Roman" pitchFamily="18" charset="0"/>
                <a:cs typeface="Times New Roman" pitchFamily="18" charset="0"/>
              </a:rPr>
              <a:t> </a:t>
            </a:r>
          </a:p>
          <a:p>
            <a:pPr>
              <a:lnSpc>
                <a:spcPct val="150000"/>
              </a:lnSpc>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acilitates </a:t>
            </a:r>
            <a:r>
              <a:rPr lang="en-US" dirty="0">
                <a:latin typeface="Times New Roman" pitchFamily="18" charset="0"/>
                <a:cs typeface="Times New Roman" pitchFamily="18" charset="0"/>
              </a:rPr>
              <a:t>the note taking and learning process. </a:t>
            </a:r>
            <a:endParaRPr lang="en-US" dirty="0">
              <a:solidFill>
                <a:srgbClr val="C00000"/>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02429"/>
            <a:ext cx="2960914"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476174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6324600" cy="914400"/>
          </a:xfrm>
        </p:spPr>
        <p:txBody>
          <a:bodyPr/>
          <a:lstStyle/>
          <a:p>
            <a:r>
              <a:rPr lang="en-US" sz="3200" b="1" dirty="0" smtClean="0">
                <a:latin typeface="Times New Roman" pitchFamily="18" charset="0"/>
                <a:cs typeface="Times New Roman" pitchFamily="18" charset="0"/>
              </a:rPr>
              <a:t>AT Devices for students with Dyslexia</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16141" y="1524000"/>
            <a:ext cx="6400800" cy="5181600"/>
          </a:xfrm>
        </p:spPr>
        <p:txBody>
          <a:bodyPr/>
          <a:lstStyle/>
          <a:p>
            <a:pPr marL="0" indent="0">
              <a:lnSpc>
                <a:spcPct val="150000"/>
              </a:lnSpc>
              <a:buNone/>
            </a:pPr>
            <a:r>
              <a:rPr lang="en-US" b="1" dirty="0" smtClean="0">
                <a:solidFill>
                  <a:srgbClr val="C00000"/>
                </a:solidFill>
                <a:latin typeface="Times New Roman" pitchFamily="18" charset="0"/>
                <a:cs typeface="Times New Roman" pitchFamily="18" charset="0"/>
              </a:rPr>
              <a:t>Dragon NaturallySpeaking: </a:t>
            </a:r>
          </a:p>
          <a:p>
            <a:pPr>
              <a:lnSpc>
                <a:spcPct val="150000"/>
              </a:lnSpc>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echnological </a:t>
            </a:r>
            <a:r>
              <a:rPr lang="en-US" dirty="0">
                <a:latin typeface="Times New Roman" pitchFamily="18" charset="0"/>
                <a:cs typeface="Times New Roman" pitchFamily="18" charset="0"/>
              </a:rPr>
              <a:t>aide that facilitates the learning process for the dyslexic student. </a:t>
            </a:r>
            <a:endParaRPr lang="en-US" dirty="0">
              <a:solidFill>
                <a:srgbClr val="C0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9" y="3962400"/>
            <a:ext cx="3673929"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182" y="3886201"/>
            <a:ext cx="3668294"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82528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6324600" cy="914400"/>
          </a:xfrm>
        </p:spPr>
        <p:txBody>
          <a:bodyPr/>
          <a:lstStyle/>
          <a:p>
            <a:r>
              <a:rPr lang="en-US" sz="3200" b="1" dirty="0" smtClean="0">
                <a:latin typeface="Times New Roman" pitchFamily="18" charset="0"/>
                <a:cs typeface="Times New Roman" pitchFamily="18" charset="0"/>
              </a:rPr>
              <a:t>AT Devices for students with Dyslexia</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16140" y="1524000"/>
            <a:ext cx="4536860" cy="5181600"/>
          </a:xfrm>
        </p:spPr>
        <p:txBody>
          <a:bodyPr/>
          <a:lstStyle/>
          <a:p>
            <a:pPr marL="0" indent="0">
              <a:lnSpc>
                <a:spcPct val="150000"/>
              </a:lnSpc>
              <a:buNone/>
            </a:pPr>
            <a:r>
              <a:rPr lang="en-US" b="1" dirty="0" smtClean="0">
                <a:solidFill>
                  <a:srgbClr val="C00000"/>
                </a:solidFill>
                <a:latin typeface="Times New Roman" pitchFamily="18" charset="0"/>
                <a:cs typeface="Times New Roman" pitchFamily="18" charset="0"/>
              </a:rPr>
              <a:t>iPads/Tablets Apps</a:t>
            </a:r>
          </a:p>
          <a:p>
            <a:pPr>
              <a:lnSpc>
                <a:spcPct val="150000"/>
              </a:lnSpc>
            </a:pPr>
            <a:r>
              <a:rPr lang="en-US"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Dragon Dictation</a:t>
            </a:r>
            <a:r>
              <a:rPr lang="en-US" sz="2000" dirty="0" smtClean="0">
                <a:latin typeface="Times New Roman" pitchFamily="18" charset="0"/>
                <a:cs typeface="Times New Roman" pitchFamily="18" charset="0"/>
              </a:rPr>
              <a:t> app (free) is a </a:t>
            </a:r>
            <a:r>
              <a:rPr lang="en-US" sz="2000" dirty="0">
                <a:latin typeface="Times New Roman" pitchFamily="18" charset="0"/>
                <a:cs typeface="Times New Roman" pitchFamily="18" charset="0"/>
              </a:rPr>
              <a:t>terrific solution for recording responses to short-answer questions. This app is a speech-to-text app</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For fluency work, having </a:t>
            </a:r>
            <a:r>
              <a:rPr lang="en-US" sz="2000" dirty="0" smtClean="0">
                <a:latin typeface="Times New Roman" pitchFamily="18" charset="0"/>
                <a:cs typeface="Times New Roman" pitchFamily="18" charset="0"/>
              </a:rPr>
              <a:t>students </a:t>
            </a:r>
            <a:r>
              <a:rPr lang="en-US" sz="2000" dirty="0">
                <a:latin typeface="Times New Roman" pitchFamily="18" charset="0"/>
                <a:cs typeface="Times New Roman" pitchFamily="18" charset="0"/>
              </a:rPr>
              <a:t>record themselves reading on </a:t>
            </a:r>
            <a:r>
              <a:rPr lang="en-US" sz="2000" dirty="0" err="1">
                <a:latin typeface="Times New Roman" pitchFamily="18" charset="0"/>
                <a:cs typeface="Times New Roman" pitchFamily="18" charset="0"/>
              </a:rPr>
              <a:t>iPads</a:t>
            </a:r>
            <a:r>
              <a:rPr lang="en-US" sz="2000" dirty="0">
                <a:latin typeface="Times New Roman" pitchFamily="18" charset="0"/>
                <a:cs typeface="Times New Roman" pitchFamily="18" charset="0"/>
              </a:rPr>
              <a:t> using Audio Note  (there’s a "lite" version for free).</a:t>
            </a:r>
            <a:r>
              <a:rPr lang="en-US" sz="2000" dirty="0">
                <a:solidFill>
                  <a:srgbClr val="C00000"/>
                </a:solidFill>
                <a:latin typeface="Times New Roman" pitchFamily="18" charset="0"/>
                <a:cs typeface="Times New Roman" pitchFamily="18" charset="0"/>
              </a:rPr>
              <a:t> </a:t>
            </a:r>
          </a:p>
          <a:p>
            <a:endParaRPr lang="en-US" dirty="0">
              <a:solidFill>
                <a:srgbClr val="C00000"/>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6849" y="4191000"/>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1905000"/>
            <a:ext cx="2809875" cy="1628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40567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6324600" cy="914400"/>
          </a:xfrm>
        </p:spPr>
        <p:txBody>
          <a:bodyPr/>
          <a:lstStyle/>
          <a:p>
            <a:r>
              <a:rPr lang="en-US" sz="3200" b="1" dirty="0" smtClean="0">
                <a:latin typeface="Times New Roman" pitchFamily="18" charset="0"/>
                <a:cs typeface="Times New Roman" pitchFamily="18" charset="0"/>
              </a:rPr>
              <a:t>AT Devices for students with Dyslexia</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16141" y="1524000"/>
            <a:ext cx="6400800" cy="5181600"/>
          </a:xfrm>
        </p:spPr>
        <p:txBody>
          <a:bodyPr/>
          <a:lstStyle/>
          <a:p>
            <a:pPr marL="0" indent="0">
              <a:buNone/>
            </a:pPr>
            <a:r>
              <a:rPr lang="en-US" dirty="0"/>
              <a:t> </a:t>
            </a:r>
            <a:endParaRPr lang="en-US" dirty="0">
              <a:solidFill>
                <a:srgbClr val="C00000"/>
              </a:solidFill>
            </a:endParaRPr>
          </a:p>
        </p:txBody>
      </p:sp>
      <p:sp>
        <p:nvSpPr>
          <p:cNvPr id="4" name="Rectangle 3"/>
          <p:cNvSpPr/>
          <p:nvPr/>
        </p:nvSpPr>
        <p:spPr>
          <a:xfrm>
            <a:off x="685800" y="1524000"/>
            <a:ext cx="6093041" cy="2795958"/>
          </a:xfrm>
          <a:prstGeom prst="rect">
            <a:avLst/>
          </a:prstGeom>
        </p:spPr>
        <p:txBody>
          <a:bodyPr wrap="square">
            <a:spAutoFit/>
          </a:bodyPr>
          <a:lstStyle/>
          <a:p>
            <a:pPr>
              <a:lnSpc>
                <a:spcPct val="150000"/>
              </a:lnSpc>
            </a:pPr>
            <a:r>
              <a:rPr lang="en-US" sz="2400" b="1" dirty="0">
                <a:solidFill>
                  <a:srgbClr val="C00000"/>
                </a:solidFill>
                <a:latin typeface="Times New Roman" pitchFamily="18" charset="0"/>
                <a:cs typeface="Times New Roman" pitchFamily="18" charset="0"/>
              </a:rPr>
              <a:t>Word </a:t>
            </a:r>
            <a:r>
              <a:rPr lang="en-US" sz="2400" b="1" dirty="0" smtClean="0">
                <a:solidFill>
                  <a:srgbClr val="C00000"/>
                </a:solidFill>
                <a:latin typeface="Times New Roman" pitchFamily="18" charset="0"/>
                <a:cs typeface="Times New Roman" pitchFamily="18" charset="0"/>
              </a:rPr>
              <a:t>Processors:</a:t>
            </a:r>
          </a:p>
          <a:p>
            <a:pPr marL="342900" indent="-342900">
              <a:lnSpc>
                <a:spcPct val="150000"/>
              </a:lnSpc>
              <a:buFont typeface="Arial" pitchFamily="34" charset="0"/>
              <a:buChar char="•"/>
            </a:pPr>
            <a:r>
              <a:rPr lang="en-US" sz="2400" i="1" dirty="0" smtClean="0">
                <a:latin typeface="Times New Roman" pitchFamily="18" charset="0"/>
                <a:cs typeface="Times New Roman" pitchFamily="18" charset="0"/>
              </a:rPr>
              <a:t>NEO2</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word processor from Renaissance Learning with </a:t>
            </a:r>
            <a:r>
              <a:rPr lang="en-US" sz="2400" i="1" dirty="0" err="1">
                <a:latin typeface="Times New Roman" pitchFamily="18" charset="0"/>
                <a:cs typeface="Times New Roman" pitchFamily="18" charset="0"/>
              </a:rPr>
              <a:t>Co:Writer</a:t>
            </a:r>
            <a:r>
              <a:rPr lang="en-US" sz="2400" dirty="0">
                <a:latin typeface="Times New Roman" pitchFamily="18" charset="0"/>
                <a:cs typeface="Times New Roman" pitchFamily="18" charset="0"/>
              </a:rPr>
              <a:t> by Don </a:t>
            </a:r>
            <a:r>
              <a:rPr lang="en-US" sz="2400" dirty="0" smtClean="0">
                <a:latin typeface="Times New Roman" pitchFamily="18" charset="0"/>
                <a:cs typeface="Times New Roman" pitchFamily="18" charset="0"/>
              </a:rPr>
              <a:t>Johnston.</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Co:Writer</a:t>
            </a:r>
            <a:r>
              <a:rPr lang="en-US" sz="2400" dirty="0">
                <a:latin typeface="Times New Roman" pitchFamily="18" charset="0"/>
                <a:cs typeface="Times New Roman" pitchFamily="18" charset="0"/>
              </a:rPr>
              <a:t> eliminates the pain of spelling. </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086" y="4495800"/>
            <a:ext cx="2808514" cy="1970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4642757"/>
            <a:ext cx="2895600" cy="18464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94427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7546760" cy="914400"/>
          </a:xfrm>
        </p:spPr>
        <p:txBody>
          <a:bodyPr>
            <a:normAutofit fontScale="90000"/>
          </a:bodyPr>
          <a:lstStyle/>
          <a:p>
            <a:r>
              <a:rPr lang="en-US" dirty="0" smtClean="0"/>
              <a:t> </a:t>
            </a:r>
            <a:r>
              <a:rPr lang="en-US" sz="3200" b="1" dirty="0" smtClean="0">
                <a:latin typeface="Times New Roman" pitchFamily="18" charset="0"/>
                <a:cs typeface="Times New Roman" pitchFamily="18" charset="0"/>
              </a:rPr>
              <a:t>List of AT Devices for students with Reading Problems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16141" y="1524000"/>
            <a:ext cx="6400800" cy="5181600"/>
          </a:xfrm>
        </p:spPr>
        <p:txBody>
          <a:bodyPr/>
          <a:lstStyle/>
          <a:p>
            <a:pPr>
              <a:lnSpc>
                <a:spcPct val="150000"/>
              </a:lnSpc>
            </a:pPr>
            <a:r>
              <a:rPr lang="en-US" dirty="0"/>
              <a:t> </a:t>
            </a:r>
            <a:r>
              <a:rPr lang="en-US" sz="2000" dirty="0" smtClean="0">
                <a:latin typeface="Times New Roman" pitchFamily="18" charset="0"/>
                <a:cs typeface="Times New Roman" pitchFamily="18" charset="0"/>
              </a:rPr>
              <a:t>Audio </a:t>
            </a:r>
            <a:r>
              <a:rPr lang="en-US" sz="2000" dirty="0">
                <a:latin typeface="Times New Roman" pitchFamily="18" charset="0"/>
                <a:cs typeface="Times New Roman" pitchFamily="18" charset="0"/>
              </a:rPr>
              <a:t>books and publications</a:t>
            </a:r>
          </a:p>
          <a:p>
            <a:pPr>
              <a:lnSpc>
                <a:spcPct val="150000"/>
              </a:lnSpc>
            </a:pPr>
            <a:r>
              <a:rPr lang="en-US" sz="2000" dirty="0">
                <a:latin typeface="Times New Roman" pitchFamily="18" charset="0"/>
                <a:cs typeface="Times New Roman" pitchFamily="18" charset="0"/>
              </a:rPr>
              <a:t>Recorded books allow users to listen to text and are available in a variety of formats, such as audiocassettes, CDs, and MP3 downloads.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Products and services to consider</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hlinkClick r:id="rId2"/>
              </a:rPr>
              <a:t>Audible.com</a:t>
            </a:r>
            <a:endParaRPr lang="en-US" sz="2000" dirty="0">
              <a:latin typeface="Times New Roman" pitchFamily="18" charset="0"/>
              <a:cs typeface="Times New Roman" pitchFamily="18" charset="0"/>
            </a:endParaRPr>
          </a:p>
          <a:p>
            <a:pPr>
              <a:lnSpc>
                <a:spcPct val="150000"/>
              </a:lnSpc>
            </a:pPr>
            <a:r>
              <a:rPr lang="en-US" sz="2000" dirty="0" err="1">
                <a:latin typeface="Times New Roman" pitchFamily="18" charset="0"/>
                <a:cs typeface="Times New Roman" pitchFamily="18" charset="0"/>
                <a:hlinkClick r:id="rId3"/>
              </a:rPr>
              <a:t>Bookshare</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hlinkClick r:id="rId4"/>
              </a:rPr>
              <a:t>Kurzweil 3000™ Literacy and Reading Programs</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hlinkClick r:id="rId5"/>
              </a:rPr>
              <a:t>Recorded Books on </a:t>
            </a:r>
            <a:r>
              <a:rPr lang="en-US" sz="2000" dirty="0" err="1">
                <a:latin typeface="Times New Roman" pitchFamily="18" charset="0"/>
                <a:cs typeface="Times New Roman" pitchFamily="18" charset="0"/>
                <a:hlinkClick r:id="rId5"/>
              </a:rPr>
              <a:t>PlayAway</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hlinkClick r:id="rId6"/>
              </a:rPr>
              <a:t>Learning Ally</a:t>
            </a:r>
            <a:endParaRPr lang="en-US" sz="2000" dirty="0">
              <a:latin typeface="Times New Roman" pitchFamily="18" charset="0"/>
              <a:cs typeface="Times New Roman" pitchFamily="18" charset="0"/>
            </a:endParaRPr>
          </a:p>
          <a:p>
            <a:endParaRPr lang="en-US" dirty="0">
              <a:solidFill>
                <a:srgbClr val="C00000"/>
              </a:solidFill>
            </a:endParaRPr>
          </a:p>
        </p:txBody>
      </p:sp>
      <p:pic>
        <p:nvPicPr>
          <p:cNvPr id="1536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08331" y="1066800"/>
            <a:ext cx="228600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3"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29399" y="2971800"/>
            <a:ext cx="2390775"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4"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85892" y="4648200"/>
            <a:ext cx="2066925"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283888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533400"/>
            <a:ext cx="6324600" cy="914400"/>
          </a:xfrm>
        </p:spPr>
        <p:txBody>
          <a:bodyPr>
            <a:normAutofit fontScale="90000"/>
          </a:bodyPr>
          <a:lstStyle/>
          <a:p>
            <a:r>
              <a:rPr lang="en-US" sz="3200" dirty="0" smtClean="0">
                <a:latin typeface="Times New Roman" pitchFamily="18" charset="0"/>
                <a:cs typeface="Times New Roman" pitchFamily="18" charset="0"/>
              </a:rPr>
              <a:t>List of AT Devices for students with Reading Problems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16141" y="1524000"/>
            <a:ext cx="6400800" cy="5181600"/>
          </a:xfrm>
        </p:spPr>
        <p:txBody>
          <a:bodyPr/>
          <a:lstStyle/>
          <a:p>
            <a:pPr marL="0" indent="0">
              <a:buNone/>
            </a:pPr>
            <a:r>
              <a:rPr lang="en-US" dirty="0" smtClean="0">
                <a:solidFill>
                  <a:srgbClr val="FF0000"/>
                </a:solidFill>
                <a:latin typeface="Times New Roman" pitchFamily="18" charset="0"/>
                <a:cs typeface="Times New Roman" pitchFamily="18" charset="0"/>
              </a:rPr>
              <a:t>Optical </a:t>
            </a:r>
            <a:r>
              <a:rPr lang="en-US" dirty="0">
                <a:solidFill>
                  <a:srgbClr val="FF0000"/>
                </a:solidFill>
                <a:latin typeface="Times New Roman" pitchFamily="18" charset="0"/>
                <a:cs typeface="Times New Roman" pitchFamily="18" charset="0"/>
              </a:rPr>
              <a:t>character </a:t>
            </a:r>
            <a:r>
              <a:rPr lang="en-US" dirty="0" smtClean="0">
                <a:solidFill>
                  <a:srgbClr val="FF0000"/>
                </a:solidFill>
                <a:latin typeface="Times New Roman" pitchFamily="18" charset="0"/>
                <a:cs typeface="Times New Roman" pitchFamily="18" charset="0"/>
              </a:rPr>
              <a:t>recognition:</a:t>
            </a:r>
            <a:endParaRPr lang="en-US" dirty="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llows </a:t>
            </a:r>
            <a:r>
              <a:rPr lang="en-US" dirty="0">
                <a:latin typeface="Times New Roman" pitchFamily="18" charset="0"/>
                <a:cs typeface="Times New Roman" pitchFamily="18" charset="0"/>
              </a:rPr>
              <a:t>a user to scan printed material into a computer or handheld unit. The scanned text is then read aloud via a speech synthesis/screen reading system. </a:t>
            </a:r>
          </a:p>
          <a:p>
            <a:pPr marL="0" indent="0">
              <a:buNone/>
            </a:pPr>
            <a:r>
              <a:rPr lang="en-US" b="1" dirty="0" smtClean="0">
                <a:latin typeface="Times New Roman" pitchFamily="18" charset="0"/>
                <a:cs typeface="Times New Roman" pitchFamily="18" charset="0"/>
              </a:rPr>
              <a:t>Products </a:t>
            </a:r>
            <a:r>
              <a:rPr lang="en-US" b="1" dirty="0">
                <a:latin typeface="Times New Roman" pitchFamily="18" charset="0"/>
                <a:cs typeface="Times New Roman" pitchFamily="18" charset="0"/>
              </a:rPr>
              <a:t>to consider</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3"/>
              </a:rPr>
              <a:t>WYNN™ Literacy Software Solution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4"/>
              </a:rPr>
              <a:t>Kurzweil 3000™</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5"/>
              </a:rPr>
              <a:t>Kurzweil 3000™ USB Port/Flash Drive</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6"/>
              </a:rPr>
              <a:t>Intel Reader</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7"/>
              </a:rPr>
              <a:t>KNFB</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8"/>
              </a:rPr>
              <a:t>The </a:t>
            </a:r>
            <a:r>
              <a:rPr lang="en-US" dirty="0" err="1">
                <a:latin typeface="Times New Roman" pitchFamily="18" charset="0"/>
                <a:cs typeface="Times New Roman" pitchFamily="18" charset="0"/>
                <a:hlinkClick r:id="rId8"/>
              </a:rPr>
              <a:t>Quicktionary</a:t>
            </a:r>
            <a:r>
              <a:rPr lang="en-US" dirty="0">
                <a:latin typeface="Times New Roman" pitchFamily="18" charset="0"/>
                <a:cs typeface="Times New Roman" pitchFamily="18" charset="0"/>
                <a:hlinkClick r:id="rId8"/>
              </a:rPr>
              <a:t> Reading Pen</a:t>
            </a:r>
            <a:endParaRPr lang="en-US" dirty="0">
              <a:latin typeface="Times New Roman" pitchFamily="18" charset="0"/>
              <a:cs typeface="Times New Roman" pitchFamily="18" charset="0"/>
            </a:endParaRPr>
          </a:p>
          <a:p>
            <a:endParaRPr lang="en-US" dirty="0">
              <a:solidFill>
                <a:srgbClr val="C00000"/>
              </a:solidFill>
            </a:endParaRPr>
          </a:p>
        </p:txBody>
      </p:sp>
      <p:pic>
        <p:nvPicPr>
          <p:cNvPr id="1638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34843" y="2590800"/>
            <a:ext cx="2476500"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662057" y="4800600"/>
            <a:ext cx="2286000" cy="1876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30768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609600"/>
            <a:ext cx="7772400" cy="1362075"/>
          </a:xfrm>
        </p:spPr>
        <p:txBody>
          <a:bodyPr/>
          <a:lstStyle/>
          <a:p>
            <a:r>
              <a:rPr lang="en-US" sz="3600" dirty="0" err="1" smtClean="0">
                <a:latin typeface="Times New Roman" pitchFamily="18" charset="0"/>
                <a:cs typeface="Times New Roman" pitchFamily="18" charset="0"/>
              </a:rPr>
              <a:t>RefErences</a:t>
            </a:r>
            <a:endParaRPr lang="en-US" sz="3600" dirty="0">
              <a:latin typeface="Times New Roman" pitchFamily="18" charset="0"/>
              <a:cs typeface="Times New Roman" pitchFamily="18" charset="0"/>
            </a:endParaRPr>
          </a:p>
        </p:txBody>
      </p:sp>
      <p:sp>
        <p:nvSpPr>
          <p:cNvPr id="5" name="Text Placeholder 4"/>
          <p:cNvSpPr>
            <a:spLocks noGrp="1"/>
          </p:cNvSpPr>
          <p:nvPr>
            <p:ph type="body" idx="1"/>
          </p:nvPr>
        </p:nvSpPr>
        <p:spPr>
          <a:xfrm>
            <a:off x="609600" y="2514600"/>
            <a:ext cx="7885113" cy="3200400"/>
          </a:xfrm>
        </p:spPr>
        <p:txBody>
          <a:bodyPr/>
          <a:lstStyle/>
          <a:p>
            <a:r>
              <a:rPr lang="en-US" dirty="0">
                <a:latin typeface="Times New Roman" pitchFamily="18" charset="0"/>
                <a:cs typeface="Times New Roman" pitchFamily="18" charset="0"/>
                <a:hlinkClick r:id="rId2"/>
              </a:rPr>
              <a:t>http://</a:t>
            </a:r>
            <a:r>
              <a:rPr lang="en-US" dirty="0" smtClean="0">
                <a:latin typeface="Times New Roman" pitchFamily="18" charset="0"/>
                <a:cs typeface="Times New Roman" pitchFamily="18" charset="0"/>
                <a:hlinkClick r:id="rId2"/>
              </a:rPr>
              <a:t>www.adcet.edu.au/View.aspx?id=4047</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3"/>
              </a:rPr>
              <a:t>http://</a:t>
            </a:r>
            <a:r>
              <a:rPr lang="en-US" dirty="0" smtClean="0">
                <a:latin typeface="Times New Roman" pitchFamily="18" charset="0"/>
                <a:cs typeface="Times New Roman" pitchFamily="18" charset="0"/>
                <a:hlinkClick r:id="rId3"/>
              </a:rPr>
              <a:t>dyslexia.yale.edu/Technology.html</a:t>
            </a:r>
            <a:endParaRPr lang="en-US" dirty="0" smtClean="0">
              <a:latin typeface="Times New Roman" pitchFamily="18" charset="0"/>
              <a:cs typeface="Times New Roman"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b="1" dirty="0" smtClean="0">
                <a:latin typeface="Times New Roman" pitchFamily="18" charset="0"/>
                <a:cs typeface="Times New Roman" pitchFamily="18" charset="0"/>
              </a:rPr>
              <a:t>What is Assistive Technology</a:t>
            </a:r>
            <a:endParaRPr lang="en-US" sz="3200" b="1" dirty="0">
              <a:latin typeface="Times New Roman" pitchFamily="18" charset="0"/>
              <a:cs typeface="Times New Roman" pitchFamily="18" charset="0"/>
            </a:endParaRPr>
          </a:p>
        </p:txBody>
      </p:sp>
      <p:sp>
        <p:nvSpPr>
          <p:cNvPr id="22531" name="Rectangle 3"/>
          <p:cNvSpPr>
            <a:spLocks noGrp="1" noChangeArrowheads="1"/>
          </p:cNvSpPr>
          <p:nvPr>
            <p:ph idx="1"/>
          </p:nvPr>
        </p:nvSpPr>
        <p:spPr/>
        <p:txBody>
          <a:bodyPr/>
          <a:lstStyle/>
          <a:p>
            <a:pPr>
              <a:lnSpc>
                <a:spcPct val="150000"/>
              </a:lnSpc>
            </a:pPr>
            <a:r>
              <a:rPr lang="en-US" dirty="0">
                <a:latin typeface="Times New Roman" pitchFamily="18" charset="0"/>
                <a:cs typeface="Times New Roman" pitchFamily="18" charset="0"/>
              </a:rPr>
              <a:t>Any item used to increase, maintain, or improve functional capabilities of a child with a </a:t>
            </a:r>
            <a:r>
              <a:rPr lang="en-US" dirty="0" smtClean="0">
                <a:latin typeface="Times New Roman" pitchFamily="18" charset="0"/>
                <a:cs typeface="Times New Roman" pitchFamily="18" charset="0"/>
              </a:rPr>
              <a:t>disability.</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Any service that directly assists a child with a disability in the selection, acquisition, or use of an assistive technology device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Reading</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pPr>
            <a:r>
              <a:rPr lang="en-US" dirty="0">
                <a:latin typeface="Times New Roman" pitchFamily="18" charset="0"/>
                <a:cs typeface="Times New Roman" pitchFamily="18" charset="0"/>
              </a:rPr>
              <a:t>The process of extracting meaning from a written or printed </a:t>
            </a:r>
            <a:r>
              <a:rPr lang="en-US" dirty="0" smtClean="0">
                <a:latin typeface="Times New Roman" pitchFamily="18" charset="0"/>
                <a:cs typeface="Times New Roman" pitchFamily="18" charset="0"/>
              </a:rPr>
              <a:t>text.</a:t>
            </a:r>
            <a:endParaRPr lang="en-US" dirty="0">
              <a:latin typeface="Times New Roman" pitchFamily="18" charset="0"/>
              <a:cs typeface="Times New Roman" pitchFamily="18" charset="0"/>
            </a:endParaRPr>
          </a:p>
        </p:txBody>
      </p:sp>
      <p:sp>
        <p:nvSpPr>
          <p:cNvPr id="4" name="AutoShape 2" descr="data:image/jpeg;base64,/9j/4AAQSkZJRgABAQAAAQABAAD/2wCEAAkGBhMSEBIUEhIWFRQUFRQQFRQUFBQUFRQQFBQVFBQUFRQXHCYeFxkjGRUUHy8gIycpLCwsFR4xNTAqNSYsLCkBCQoKDgwOGg8PGiwkHSQpLCwsKSwsLCksKSwpLCwsLCwsKSwsLCksKSwsLCksKSksLCwpLCwpKSwsKSksLCksLP/AABEIAMIBAwMBIgACEQEDEQH/xAAcAAABBQEBAQAAAAAAAAAAAAAEAgMFBgcAAQj/xABEEAABAwIEAwYDBAYJAwUAAAABAAIDBBEFEiExBkFREyJhcYGRBzKxFEJSoSNTwdHh8DNDcoKSosLS8RVigxYXJERj/8QAGgEAAgMBAQAAAAAAAAAAAAAAAgMAAQQFBv/EACwRAAICAgICAgIBAQkAAAAAAAABAhEDIRIxBBMiQRRRYSMVMjNCYnGRobH/2gAMAwEAAhEDEQA/ANxXLwFIklAQuSSsgmUXXNjsmzMErtVm5puxerPHsXhjXokXt0CauyUhkxBCVD7bI15QVVFdIkt2KnSQwKnVPxSIOKOxURxnj76WlfLGwOc2w7xsBc2ubanyRQaT0ISbLSJx1SKjF4ogXSSsYBvmcBb3WDH4r1L4Zw5wa9wa2MsbbLr3zfy0VHlrnucXOcSd787+af6pSd9GmEWuz6uwniulqSWwzseRuAbH2OpUq4BfJWBYjPHOx8TiC0h2bkADc3PRfUuEYiJ4I5GkHM0EkbXtr5ao2+OmPaklbWisfEJloSf51WHMrrSOB/Efqtm+JWKxZOz7Rmbm0OBI8wNljoo2gkl2pJ8tfNLgtUTHolKesuAOqefACFFxPYD823VH0tS02s4fsUpobaIKqgyu8DskAqcxJkbtMwB/b+xRjqS2mpHUa6o2FFoDeVa8Iw4iEP5ZQ4+RVWqIi1bPg2DAYWCecF/XL+9JzyqP/IPLjJFg4CmzUzPAW9lPzyWVL+HdV+ht4lWqd+Ypd/0kZcupNfyPtqV1XirYo3OcbAAn2QoFlROO8aP9E06u+iKOVxQGPlKVAmHSvxCv7V/yNPdHIAbBaxCA1oGwAVM4JwkRRAkanW/ipLi/FjDTPc06hpt58kKyPGnKtjL5TpFkabrnxqlfDnHJp4z2pBtextY2VufVja6assXC5dly+OmONkCcYQghOlsnCVHyKWwYyQcuQ/br1aPyYjbQIKvTdR1XiR5aoVsbi7fRSEVCDuFjUmzJbYB/1M32UlSzEheGhAXu2yb/ALlbQaxwSnTjqoiWpKGdM8oW5LoL2k46pCYmkuooPcnGVHVFDfYuU7Cms1Vd+ImBmbD5w2+ZgEoA55NSPa6sEJ8UWTp1TePFWyov7PkuWmc06gjnrpodk1lWsfFzA6SnjY6NhZNK4kNae5lHzOLeW4HqsodE4tzWOW+Uu5Zt7X621WnHPnG0bIu1ZK0Fc1kfls3q7qfBScHHdW2nFO2TJGC42Z3XOLjc5nDUquRxo2OC3mgcYp2zXPLPLFQfSHPtDzdx1ume0J3v5DREOhKbNOq9iBWIaylFU0uXVMiMri1Rzsv1ns1W4nf9i9hrntNwf+Ew9tk0SUxNC5QZKw4pn0kaD5aH3WucOcUQzUTomus9keXKdDtyHNYdHI4EEaHkioa18bxI3uu5EIMmKORCmmaXhPEApIZHOdqA42BBINtNPNVmH4qVbXPIcO8NAbkC3PXmq47Fy4kut3twNiTubXUZMLO025eSDHhStSRozQh/iRfff8H0Dwpxqaqg7WQs7RpLHBt9LbFwJNiRqqxQs+11pcfladP2Ki8L8SOhbJCXWjlHPZsnJ17aAjQ+i0jgamLG5iN9UrLjp0ujNqEXL7NEpYcrQFS/iXXWjDOpA9N1a4q641Wd8c1JlnY3x+pskTTQGCnMtnAA7OlGmpCk5avXRI4foS2BotuAi58N0vZRStVQidttiI5yRoUouIKCj7pR5dcI+KaBQ42rNl6hw0L1DZewqOyfD1HONhoi6OB7xfYdf3JsErqiK26R5JMh56gI6fDLAnMoKteRoUE8bg7LkpLs59Vc2RdM+6Ao483JScUVkcqiLFTWAQGS5Nk9WzWTFPOEEIlMJgJBTeL8Rx07C6S9mi5y6m+4aBzOh8rL3tFCcScP/aGOu1zg4aFhs+N9rZm9QQdQm8WXFr7Mgrq6oxbEIo3mzpHiFumkcdyScvgLk+S7jN7Gzilh/oKS8DOrpL3lkd1c51/QAclecJwyDCmOqZnCStcy0UbgA6Nri4XdbdxG7iNhYLL8xkkc46lzi4nxJuSnRab10v8A02wV9C6SFT1Nhtm5t3FB0cYBsrHE4Zf52SpytnQxxpEE+nsmXQqWqWIEtWds1KNgbo0y9qOexCSlXGRHEGLE26NEOTRTlITKIO6NNuvzRJKbIT4yM0ogZ0KneI5YpIKeSKzXd5j4gAA0gNIc3wOqh5GIrBYGySsY8Xab7HKS62gum67/AEZ5LYRg+FNkcwAm+hcNCQfAkW+q2XCKXs4WN12G5ubDqVQeEsJDah1xkYSLA+Hn6rUuyAboQQssp8m6E5vpHkclgT4KlP8A0ley+wd9NVYsQrMrSqzw9EZarN0N/dZcjbVB4FUZM1+mAaxo8Ep84IQkMZAA8E4IESTUbEbA6iK5uvI5DtbRSX2W41QOIUX6Nx2sFObSpouOMZ7dn4iPRcsgxTEJzNJlnkAzEAB7gLDTqvExZsVf3f8As6C8GbXZsvnoBumsY4zjpo7Ns5w5dPNR3F2PRw0xeHC5Gmo1Kyt2Il7STuTdW28Sa+xPj4b2y4u+Jkxfra19raWVqgqBURhzeev8FjkAu8DqbLYeF4gyFo8FISlPTJ5cYxWgynp8qfe+wRWUFMysVyxpbZzHZHyalJbEBsnZ4CNQlQ0riByVqNMhwsE46rsLJMkJug54Mocdt/4Ipy+0SK2Zv8QKZ+ssmUnZpa23dJIa1xvuPEclR6CPQn09Vf8A4k1P6JjPxnOf7vUev5KkU4tYeBPqqjL4nVwK0FUTFLMch6an0CItYXKzSlbOnFUgedyGK6orm33TH2sHmgpjOSHHNQsrESJAUiYKIt7RHvKZcnpAmnLRERIYc5eBy54SQnozscc3QpnD5yyQEbtOYeidadCg2nvJsejNPsusmLudZ0RB69QehCkqLG6g6XB87qo4HIGue4newsfqrFSVLr3bb1XNzLg2kOjFSjbJCsrp/vAW6glG8P1BjfcDod1FVOIuOhAv4BEUTJvuNuL/AJLM5utluCUXRobeIXaC26tWGOzsBP8AJWa4OH9owyDS+vgtJoZ7AAa3H5p/j/J/J2ZGkgqchtvFRmMVH6B/ujZmFxvtbkoPieTLA/yK1ZoSq0Kv5aMZqH3e49XE/muSHHVcueekRBurZZG3cSWjQE3stN4R4OZJSNkcASWh2viFSeJOIIDH2UAvawzAAMaB+Hr5/VXf4d4+XUbY7/K3L7aLqSjFPezk7aVA+DcNNNW++zSLDx5q/Mpw2wHJUOLEHR1b7G11MniB3X6JeOEWheXHyey2Ry+KdYS46a+SgcJqXykE/L5bq40srWjUgD2TljszPDHoZbQEjZOMoyBsjWSg7EHyKWmetPZfqiRT6J19kDitA9wDWt35qxrkMsEWWsUUYlxhwpK7PJlIyjM5pJI8bX9FRKZt5R0AWt8W/EaIVL4Ox7SON3ZzOzDMbfNkBFtD72WWMYz7Q/sySy5ykggll9Lg7JeSKjGkzZhi09rRKgaKOqGukNr2aPzUg86ITOsSbXRvaT7I6fDmje6Bkp7bFS1XMLcz6KHqJk2DkwJqKFxSuB1Rj36IOlmunJZFJLZcXoRI5CPnTkz0PkumwivsTOT+hDqhcJLp0xAcky6MJqaENSHoxv5Ia3eHmioNk0ynzE25FHHQuWw6gZdzgel/br7qxYfLkH71AU8eV2l77E/VT+H0WcH20WLya7YcHURUzw511beEq0WIc3YaHqFS2MIlI3AK1HA6eN0NgNRblsudm6SLbuB5TM7SazRYdeltSrfSDJYHpcHwVcpo+zkFtx9CrW2LMATvZafCaa12ZMivoKjlBVb4+IFJIejSpxsJGyqfxIlIpXDrYH1IXQyTfB2Vitzin+zIyVyakdqVy5tHoinl91fPhxX5XFp/m6olLGXOsFM8P1phqBfnoupljcdHJg97L/iNjVDxH7VINowXDobXULVTXkY7+dVPwMJAIWfC30OmkWqmlZHHfkBoF2FuNQ/XYIegwoyR3Jt5peCAwvddwyjzXSicyUfsuVPTBg0XTVgbuVBVPGMQuARmCq+K8UOdeyZGKe5FOdaiXeTHGjmhKriZrWuN/lBd7C6zKXG5LnvISfFnuuCdCLHyO6b8EuhXKX7KnRymWSR51L3uefUk/Uo0RgPBHSyjReNrgNy8+wRdECIxfe59lwG7dnoqSRJt1ChsXzNN2EhSTJLBC1TrqLWwXvRWJ6+X8SGFQ8nmVNy0YJ2XRUjWrSs0UujM8Mm+xOGwWbd25+iXMESxmmiFqGrPyuVs0qNRoDkCZiqRzNvRPOKEqKa5uFphT0zNktbQQ6bxBTZKEEJREMJ5o+KQrlJhVMLmyLwmAuzWFyToBuQOgQlPo5DNlIIIOo2VdlNE3ext1P5q0YBSgtJvzt+SqEMuYgk3JsSb31Ot1e+H6Ydle+5P5Bc3y3SD/wAhCu/piOVz9Vq/DRaIL+AWUl95T6/VaZw9U/8Axj5W9ljzfQKXwv8AkcdVgvPmPZWeiqSWjRUTDXEuuev7VdqSQNaFp8JUuzHlbVEgye6ovxSqv0TW9XD8tVdGVLT0WcfE+pBLAOpP5Lfml8KGeK+WWJnUh1K5IcdVyyUdpyAeBoGvqS134DbzBCXxRRdnVOyC5u1wA8QpvBsPp6R4kaXSSAEXd3Wi/Ro19yjp8feSS0NaTza0A++66EssUc2OKbHsPppJY4yY3N2PeGX6q64ZLTtyiWZrbbm97eyzaWvkdu4+6YMh6pCyRi7SNHpk1tm4njXD4mZRLm02DXEn1IAVPwbiqCOWUyzPc1x7oABsNdDf0Wduek5lJZ7addFrx0lVl1xmrpHyF8MzgHG5a9ux8DfZRrp4/wBaPYquhyVmRflyXQH4cCcdJF+s/IoaWaPlJ+RUS6RIcVPy5lfhQPa5oJuCDYk26gnklwS3A5a2t5IUsXou3VJTTdml2lRIByYnkTAq+qallVsqImWRDl9yvXuSQogmLrMVDAA0eZQjqu6XJThCui3TYqIqTkKMwdsdk6EPHF0RAboilX0BFt9iS1Jc5KcmyVaKkPM+VzvD8zogr/uRcz7RgdST7f8AKVhlCZHG33Rf9g/nwRNqKtil2P0Q7wHSw9tFo+CQgQXv1KokFBkcFdMPxNohy3F7W9VyvLly6D4vjRAsdeU22H1ur/wlXAxOaeRy+hVBa2z3HkdlZeGAbvPUjfZIyq0BJNRSJ7DZh25aOTiFczEC0eSqWB4YXTOdyvdXGSncBpqtOC449LRiypkLM0hxsbeSz7jd15G630O/hZaHVRkEnmsv4tnJnN+QRucZR/kb4Ef6tlZc7VeJLlyakdJy2SRKQXJsvSC9Ax1Dpem3SJsvSS5UWLMiT2ibc9JzK6KbHw9KLkPnXGRSiWOOekiRMPkSYpO8PNFxAciapaW4v1TlRS2CkaKMWHknKmC4SLGMqNQLFDOcpevoTyGqHiwaQi5sFpjJVsTJNPREyzWXsUoAuT/FEVtABoSgDQOPO/ROjxaFyck+hT8QJ2CbfUG2y8jhLTqP+Et7xY76kpyUfoU5T+xDZU+2RAXT0b1JRKjMIcU1deOckg3KFIuUggsLi2wvlbmPlfW6ncIZ2UZvo5xzEdByH89UNBgZa/M9wIFrNF+XI+qLlesubIpfFBY4fbOfPqlsqUG9y5pSKHUSsc4Nrq2YVjUbWADfoVRWuUlRPHVJnEjgpdmkYPjzWHcBWumxgObc/RZbhvfc1o5kD1K0eowd8Ubct3a2Ivton+Ly3XSM3kKMI6IvGMU1cVlmPVOaV59FpeJ0Ehaf0Z2WS4nL+leDycQinBJ2gPAa5Nga5KXiZzRreOQsyJt0qDNQkGZTgHzC3SpBlQxmSTMiUCnML7RJ7RCGoSDUI1iFPKg0zJLp0EX3TBcUyOIXLNQbJVBM/a9dEMVxTFjSEvK2W3DMcFgCbHorE2U9mx5BDX3yu5OsbGx6gg6LMC62qlKLHHXyuPdvfyd1Czz8dU2jRHyXaTLrK8bpo1LSLc1ENxE23uE22cFwWTgzdaaF4pCBqh6eqFrEJeLO0AugKeUbJkV8QJaY9VOHRRz5B4KUqWaIKWmY8fhP4uXqnYmq2JyWugGSUJsJL2WJCQXrWkY3K+x0uUxw9hZe7tCO63bxf/BA0eDyvaHZCWnblcfuU7FUVDGhoiAa0bAgABVKDapC3lSYdLGUM+E9D7FRmI49IGgAgF2txZ2nS/JBUWPytcLvuNiLDUJC8cb7mSzgLpbGC6X9oa43zNBtcg7kdfNe52u+V7Dy1OU39VPSie5jrIwj6WAKMbWtabOaQfJS2HYnFz08wp+NYqfmxh2WvhWBonjJ5EW8+S1Z89wNFjtBjsDSDmGnorVTfEGC2rx6lHDHPGnSMmXzMc+mW6tI7N2nJfO/EeESuqpnNLbF5IGq2Cs49pjGQ2QXWYV9WXyOcHbknYbJkIyyP5ISvLjB2mVr/pM//b7/AMFym+2f1H+ELk70L9Df7R/1FOMqQZlp7+D6Y/1IHkXfvTY4Kpv1f+Z371k5xOl8jMjKUkyrUBwVSj+q/wAzv3p+HhSmG0LfUX+qv2R/QNN/Zk4KLp6CV/yRvd/ZaT9AtcgwSFu0bR5NCm8OmbGdGhX7UynFoyWg4Ar5bZaWS3VwDB/mIU7RfBWtf85ijHi/MfZoK1qLHB+EIluNDojWWK6FuLZm9L8CB/W1R/uR2/NxUrTfBGiB7z5nf3mt/wBKvAxW/JJdiYup7SuLKfU/BjDRzmH/AJB/tUHivwZpWguinlFuTgx/0AWiz1gKCrqwdmQlyzMJRMQqOGpIHENeHN6EFv70KXOYblp+o9wtNq6VribhQldw2x2o0PgkOXJ7NcG49MpVViDXDa5TEQzEZVIYtw2+MkjUeCZw4BoPVTSjoepOb2eVUh2KYhboV1TdzrJRdlFlSVKiPsipo3OkLWgkk2AAuSfAKxYX8O6mWxfliH/ebut/ZG3qrPgscMDGmNg7RwBc86uuRtfkPAKailc7fRPeatIw8LZEx8Cgb1UwFgMrCABbkL3NlI0fCEFsr5JnN598X18ct1KQQE/xRTYLc0HskycEQh+GOHPdb9MOQPaD/anX/BCjPyzTt9Y3f6QptgsprDK3SxTFkYDiZ/XfA/NrHWagW78W/q1yhKr4K1zb5JIZPJ7mH2cLfmtu0XFM5gGIN4cxWnaA6mc9rRawDZRb+6SmP+osBtNE6F3i02/wu1C3YPXSMa8We0OHRwDh7FWp0RpPtGHNnh/EwjyCV9qpxu5vsFrlTwlRSfNSwnxDA0/5bKOl+G2HH/69v7Mkg/1K/Yxfqx/aM0+3UnUeyYkqqU8/yWjy/C3DjtHIPKV37UPJ8JqA7GUf+QH6tU9kgvTh/RnZfTfrD+a5Xw/B6k/Wzf4mf7V6q9ki/Rg/RIGlHRI+xhSJjSDGs/EdYCaRJbRi6kMi87NVxLtgwpUoUgROVegKcUVY02nCdbGEoNSg1XRRzV6V6AvbK6IdfRCztun3PA5pl9Q38Q90LSLBHU4TD6UdEW6qZ+Ie6bNQz8Q91VIu2R02HtPJVXH+Die/Fo4a2GmYdFeM7TzSXMCtJF8mjIqej7MOJuXXI139kC2Qula0C5J2Wg8YcPlzDLEO+B3gPvN/eofgbAxmMrxqdADyCrjxuTHvLyikicwXBiAC/wCb6KxU9NZPMgGlk8NEFCmxIjsvS1eOXrGFWCcGp2F1ivBGlGw3NlaKJ2hqLjVFuYqg/iCKPd4902/4jxNFgC5GpFcWy3GNejRUV/xMHKMpH/uV/wDmfdXzQPBl9cm3kqjD4lD9WUtvxKad4ypyRODLVJKUy6pKrv8A6/hO7SPRLZxZTu+9bz0V8iuLJz7aV4osYzCfvj3C5XZdEzUVkP4x7hMGth/GPdYqap/4j7ld9od+I+5QuaD4GySYnCP6we4QknEVOPvj3WSmQ9T7rwuQ8guBqEvF9OPvIV/HMI2uVnISgFXInFGgHj2Pk0pp/wAQRyYVRV7ZTkXxRbpviA/7rLeqJi4wD4WB7w1xcA+2W7YzNYuabXLg0Du3tZ97GxVIITtLkzjtL5NQcu40NiBzsbGyrkXxRZ58WjLgHSHUtBAlFmAiUuLS0uB+WLcm2Y9bAQTQuiLjI4OLc2XtPkd2TCA3M4F15C8HRxAHLdBZqTU5JLjUNLtCLA2c4baktuOTQdzZJk+zB3dzloB+bQud8rSLGw2za8321Dbmci6JGCen7VutmiQ6ulc4ZGTsDbgixzRlxOnK4A1Bba6IBuZ9nEtBDZy5rRaU3zi+5bGCdcuYnnYDyPpb6MJH9p+guzbb7uf1A5JMhpQBZribc3P3ynU2trmttpYqWSg41cbQ3v2c4WdlmL2xm0moOt9RHuSNSNb3BtLjwa+znNLbEsPatLpCMtu0Bc0RmxcbEt1FvEwsrqW3ynYDTOHfOcxNzY9wi3iNU259NoLHY5iO0sHXbYNDjfLbNe+vSyllUXDD+J4HOmaS0AXDS8tuQM1st/mubDu66tO11Ivo4MxfHlDHEk5XWynTKGt5gnc+J2trnYfS2FwQ65uQZMuzrFoOpb8uhIN73sFJ0PEMUV7A5TezO/8ANZ1udg35Ntb35Im7VMGq2i/0bonc7crZuWYjNcka2t+7klhjQ9h5ZSTsTmym173F720/JQ2G4jTPtlJsepNxqNxttf8A5UxDNGbC3XUX8LAX1tugTI0PtEZtoG3ubjcWy8gLa6++iUezaDmsL2+9ewzDUHyv/OiGqq6KNt3aWv118vXa/qqnjmPxu7ocNbm4Ly0auy5spvta9ufqispKyxy4rGXBrAHHMxr7P7rGuLrkPFwTYXtr9bVmoxRkp1eA3ZxM2UhvZtdmaPvEvLhYXtlG18yjXzU7c2UEhwA3ffKXAuzG++Xa3jdDkQBwsdMgJBzEdo4XscuuUeGt3eBQth0HVUMMZkzBpIDmtb2uYv7t7u5sIdYaWJBPTMha+lhbHnYT3nmNovf5bOc+9tRlexnmHFeNfTgC4J25vGndzE67/Na2lrX1QE7m5jl20sNdDYXAvyvdC2WIXLy666Es9Xi8Ll5dQh6vLLrrrqEPV4vLr1XbIApa5ciIeL0LlyhQoL1cuULR6vCuXKEZ4uXq5Qhy4LlyEs9XLlyhDly8XKEGn7Lo9ly5ECTXDjjn3V6pCvVyF9kIPi55sNSqqV4uVMiPQvVy5Qs8K5cuUIeheFcuUIeLly5Qh4Uhy5crIJXLlyh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819400"/>
            <a:ext cx="3505200" cy="2673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324600" cy="1371600"/>
          </a:xfrm>
        </p:spPr>
        <p:txBody>
          <a:bodyPr/>
          <a:lstStyle/>
          <a:p>
            <a:r>
              <a:rPr lang="en-US" sz="3200" b="1" dirty="0" smtClean="0">
                <a:latin typeface="Times New Roman" pitchFamily="18" charset="0"/>
                <a:cs typeface="Times New Roman" pitchFamily="18" charset="0"/>
              </a:rPr>
              <a:t>AT Devices for students with Hearing 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43743"/>
            <a:ext cx="6477000" cy="5181600"/>
          </a:xfrm>
        </p:spPr>
        <p:txBody>
          <a:bodyPr/>
          <a:lstStyle/>
          <a:p>
            <a:pPr marL="0" indent="0">
              <a:lnSpc>
                <a:spcPct val="150000"/>
              </a:lnSpc>
              <a:buNone/>
            </a:pPr>
            <a:r>
              <a:rPr lang="en-US" b="1" dirty="0">
                <a:solidFill>
                  <a:srgbClr val="C00000"/>
                </a:solidFill>
                <a:latin typeface="Times New Roman" pitchFamily="18" charset="0"/>
                <a:cs typeface="Times New Roman" pitchFamily="18" charset="0"/>
              </a:rPr>
              <a:t>Assistive listening devices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buFont typeface="Wingdings" pitchFamily="2" charset="2"/>
              <a:buChar char="Ø"/>
            </a:pPr>
            <a:r>
              <a:rPr lang="en-US" dirty="0" smtClean="0">
                <a:latin typeface="Times New Roman" pitchFamily="18" charset="0"/>
                <a:cs typeface="Times New Roman" pitchFamily="18" charset="0"/>
              </a:rPr>
              <a:t>used </a:t>
            </a:r>
            <a:r>
              <a:rPr lang="en-US" dirty="0">
                <a:latin typeface="Times New Roman" pitchFamily="18" charset="0"/>
                <a:cs typeface="Times New Roman" pitchFamily="18" charset="0"/>
              </a:rPr>
              <a:t>by people who are hard of </a:t>
            </a:r>
            <a:r>
              <a:rPr lang="en-US" dirty="0" smtClean="0">
                <a:latin typeface="Times New Roman" pitchFamily="18" charset="0"/>
                <a:cs typeface="Times New Roman" pitchFamily="18" charset="0"/>
              </a:rPr>
              <a:t>hearing, </a:t>
            </a:r>
            <a:r>
              <a:rPr lang="en-US" dirty="0">
                <a:latin typeface="Times New Roman" pitchFamily="18" charset="0"/>
                <a:cs typeface="Times New Roman" pitchFamily="18" charset="0"/>
              </a:rPr>
              <a:t>use hearing aids and by some Deaf people who use cochlear implants. </a:t>
            </a:r>
            <a:endParaRPr lang="en-US" dirty="0" smtClean="0">
              <a:latin typeface="Times New Roman" pitchFamily="18" charset="0"/>
              <a:cs typeface="Times New Roman" pitchFamily="18" charset="0"/>
            </a:endParaRPr>
          </a:p>
          <a:p>
            <a:pPr>
              <a:lnSpc>
                <a:spcPct val="150000"/>
              </a:lnSpc>
              <a:buFont typeface="Wingdings" pitchFamily="2" charset="2"/>
              <a:buChar char="Ø"/>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ometimes </a:t>
            </a:r>
            <a:r>
              <a:rPr lang="en-US" dirty="0">
                <a:latin typeface="Times New Roman" pitchFamily="18" charset="0"/>
                <a:cs typeface="Times New Roman" pitchFamily="18" charset="0"/>
              </a:rPr>
              <a:t>called FM </a:t>
            </a:r>
            <a:r>
              <a:rPr lang="en-US" dirty="0" smtClean="0">
                <a:latin typeface="Times New Roman" pitchFamily="18" charset="0"/>
                <a:cs typeface="Times New Roman" pitchFamily="18" charset="0"/>
              </a:rPr>
              <a:t>units, used </a:t>
            </a:r>
            <a:r>
              <a:rPr lang="en-US" dirty="0">
                <a:latin typeface="Times New Roman" pitchFamily="18" charset="0"/>
                <a:cs typeface="Times New Roman" pitchFamily="18" charset="0"/>
              </a:rPr>
              <a:t>to reduce background noises and </a:t>
            </a:r>
            <a:r>
              <a:rPr lang="en-US" dirty="0" smtClean="0">
                <a:latin typeface="Times New Roman" pitchFamily="18" charset="0"/>
                <a:cs typeface="Times New Roman" pitchFamily="18" charset="0"/>
              </a:rPr>
              <a:t>focus </a:t>
            </a:r>
            <a:r>
              <a:rPr lang="en-US" dirty="0">
                <a:latin typeface="Times New Roman" pitchFamily="18" charset="0"/>
                <a:cs typeface="Times New Roman" pitchFamily="18" charset="0"/>
              </a:rPr>
              <a:t>on the speaker's voice. </a:t>
            </a:r>
          </a:p>
        </p:txBody>
      </p:sp>
    </p:spTree>
    <p:extLst>
      <p:ext uri="{BB962C8B-B14F-4D97-AF65-F5344CB8AC3E}">
        <p14:creationId xmlns:p14="http://schemas.microsoft.com/office/powerpoint/2010/main" xmlns="" val="28723267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24600" cy="1295400"/>
          </a:xfrm>
        </p:spPr>
        <p:txBody>
          <a:bodyPr/>
          <a:lstStyle/>
          <a:p>
            <a:r>
              <a:rPr lang="en-US" sz="3200" b="1" dirty="0">
                <a:latin typeface="Times New Roman" pitchFamily="18" charset="0"/>
                <a:cs typeface="Times New Roman" pitchFamily="18" charset="0"/>
              </a:rPr>
              <a:t>AT Devices for students with Hearing </a:t>
            </a:r>
            <a:r>
              <a:rPr lang="en-US" sz="3200" b="1" dirty="0" smtClean="0">
                <a:latin typeface="Times New Roman" pitchFamily="18" charset="0"/>
                <a:cs typeface="Times New Roman" pitchFamily="18" charset="0"/>
              </a:rPr>
              <a:t>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b="1" dirty="0">
                <a:solidFill>
                  <a:srgbClr val="C00000"/>
                </a:solidFill>
                <a:latin typeface="Times New Roman" pitchFamily="18" charset="0"/>
                <a:cs typeface="Times New Roman" pitchFamily="18" charset="0"/>
              </a:rPr>
              <a:t>Closed captioning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text that goes on the bottom of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television screen to inform deaf people of what is being said.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6050" y="3962400"/>
            <a:ext cx="287655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93607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24600" cy="1371600"/>
          </a:xfrm>
        </p:spPr>
        <p:txBody>
          <a:bodyPr>
            <a:normAutofit fontScale="90000"/>
          </a:bodyPr>
          <a:lstStyle/>
          <a:p>
            <a:r>
              <a:rPr lang="en-US" b="1" dirty="0">
                <a:latin typeface="Times New Roman" pitchFamily="18" charset="0"/>
                <a:cs typeface="Times New Roman" pitchFamily="18" charset="0"/>
              </a:rPr>
              <a:t>AT Devices for students with Hearing </a:t>
            </a:r>
            <a:r>
              <a:rPr lang="en-US" b="1" dirty="0" smtClean="0">
                <a:latin typeface="Times New Roman" pitchFamily="18" charset="0"/>
                <a:cs typeface="Times New Roman" pitchFamily="18" charset="0"/>
              </a:rPr>
              <a:t>Impairments/Auditory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b="1" dirty="0">
                <a:solidFill>
                  <a:srgbClr val="C00000"/>
                </a:solidFill>
                <a:latin typeface="Times New Roman" pitchFamily="18" charset="0"/>
                <a:cs typeface="Times New Roman" pitchFamily="18" charset="0"/>
              </a:rPr>
              <a:t>Live Remote Captioning (LRC</a:t>
            </a:r>
            <a:r>
              <a:rPr lang="en-US" b="1" dirty="0" smtClean="0">
                <a:solidFill>
                  <a:srgbClr val="C00000"/>
                </a:solidFill>
                <a:latin typeface="Times New Roman" pitchFamily="18" charset="0"/>
                <a:cs typeface="Times New Roman" pitchFamily="18" charset="0"/>
              </a:rPr>
              <a:t>)                               </a:t>
            </a:r>
          </a:p>
          <a:p>
            <a:pPr marL="0" indent="0">
              <a:lnSpc>
                <a:spcPct val="150000"/>
              </a:lnSpc>
              <a:buNone/>
            </a:pPr>
            <a:r>
              <a:rPr lang="en-US" b="1"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(sometimes referred to as CART - Communication Access </a:t>
            </a:r>
            <a:r>
              <a:rPr lang="en-US" dirty="0" err="1">
                <a:latin typeface="Times New Roman" pitchFamily="18" charset="0"/>
                <a:cs typeface="Times New Roman" pitchFamily="18" charset="0"/>
              </a:rPr>
              <a:t>Realtime</a:t>
            </a:r>
            <a:r>
              <a:rPr lang="en-US" dirty="0">
                <a:latin typeface="Times New Roman" pitchFamily="18" charset="0"/>
                <a:cs typeface="Times New Roman" pitchFamily="18" charset="0"/>
              </a:rPr>
              <a:t> Transcription) delivers instant speech to text transcription</a:t>
            </a:r>
            <a:r>
              <a:rPr lang="en-US" dirty="0"/>
              <a:t>. </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114800"/>
            <a:ext cx="292417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084864"/>
            <a:ext cx="3276600" cy="2305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12977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24600" cy="1371600"/>
          </a:xfrm>
        </p:spPr>
        <p:txBody>
          <a:bodyPr/>
          <a:lstStyle/>
          <a:p>
            <a:r>
              <a:rPr lang="en-US" sz="3200" b="1" dirty="0">
                <a:latin typeface="Times New Roman" pitchFamily="18" charset="0"/>
                <a:cs typeface="Times New Roman" pitchFamily="18" charset="0"/>
              </a:rPr>
              <a:t>AT Devices for students with Hearing </a:t>
            </a:r>
            <a:r>
              <a:rPr lang="en-US" sz="3200" b="1" dirty="0" smtClean="0">
                <a:latin typeface="Times New Roman" pitchFamily="18" charset="0"/>
                <a:cs typeface="Times New Roman" pitchFamily="18" charset="0"/>
              </a:rPr>
              <a:t>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dirty="0">
                <a:solidFill>
                  <a:srgbClr val="C00000"/>
                </a:solidFill>
                <a:latin typeface="Times New Roman" pitchFamily="18" charset="0"/>
                <a:cs typeface="Times New Roman" pitchFamily="18" charset="0"/>
              </a:rPr>
              <a:t>A </a:t>
            </a:r>
            <a:r>
              <a:rPr lang="en-US" b="1" dirty="0">
                <a:solidFill>
                  <a:srgbClr val="C00000"/>
                </a:solidFill>
                <a:latin typeface="Times New Roman" pitchFamily="18" charset="0"/>
                <a:cs typeface="Times New Roman" pitchFamily="18" charset="0"/>
              </a:rPr>
              <a:t>cochlear </a:t>
            </a:r>
            <a:r>
              <a:rPr lang="en-US" b="1" dirty="0" smtClean="0">
                <a:solidFill>
                  <a:srgbClr val="C00000"/>
                </a:solidFill>
                <a:latin typeface="Times New Roman" pitchFamily="18" charset="0"/>
                <a:cs typeface="Times New Roman" pitchFamily="18" charset="0"/>
              </a:rPr>
              <a:t>implant: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 device </a:t>
            </a:r>
            <a:r>
              <a:rPr lang="en-US" dirty="0">
                <a:latin typeface="Times New Roman" pitchFamily="18" charset="0"/>
                <a:cs typeface="Times New Roman" pitchFamily="18" charset="0"/>
              </a:rPr>
              <a:t>that is implanted in the cochlea to bypass the natural ear mechanism and connect to the auditory </a:t>
            </a:r>
            <a:r>
              <a:rPr lang="en-US" dirty="0" smtClean="0">
                <a:latin typeface="Times New Roman" pitchFamily="18" charset="0"/>
                <a:cs typeface="Times New Roman" pitchFamily="18" charset="0"/>
              </a:rPr>
              <a:t>nerve</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4175806"/>
            <a:ext cx="2873454" cy="1920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70181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1371600"/>
          </a:xfrm>
        </p:spPr>
        <p:txBody>
          <a:bodyPr/>
          <a:lstStyle/>
          <a:p>
            <a:r>
              <a:rPr lang="en-US" sz="3200" b="1" dirty="0">
                <a:latin typeface="Times New Roman" pitchFamily="18" charset="0"/>
                <a:cs typeface="Times New Roman" pitchFamily="18" charset="0"/>
              </a:rPr>
              <a:t>AT Devices for students with Hearing </a:t>
            </a:r>
            <a:r>
              <a:rPr lang="en-US" sz="3200" b="1" dirty="0" smtClean="0">
                <a:latin typeface="Times New Roman" pitchFamily="18" charset="0"/>
                <a:cs typeface="Times New Roman" pitchFamily="18" charset="0"/>
              </a:rPr>
              <a:t>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nSpc>
                <a:spcPct val="150000"/>
              </a:lnSpc>
              <a:buNone/>
            </a:pPr>
            <a:r>
              <a:rPr lang="en-US" b="1" dirty="0">
                <a:solidFill>
                  <a:srgbClr val="C00000"/>
                </a:solidFill>
                <a:latin typeface="Times New Roman" pitchFamily="18" charset="0"/>
                <a:cs typeface="Times New Roman" pitchFamily="18" charset="0"/>
              </a:rPr>
              <a:t>Hearing </a:t>
            </a:r>
            <a:r>
              <a:rPr lang="en-US" b="1" dirty="0" smtClean="0">
                <a:solidFill>
                  <a:srgbClr val="C00000"/>
                </a:solidFill>
                <a:latin typeface="Times New Roman" pitchFamily="18" charset="0"/>
                <a:cs typeface="Times New Roman" pitchFamily="18" charset="0"/>
              </a:rPr>
              <a:t>aids: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echanical </a:t>
            </a:r>
            <a:r>
              <a:rPr lang="en-US" dirty="0">
                <a:latin typeface="Times New Roman" pitchFamily="18" charset="0"/>
                <a:cs typeface="Times New Roman" pitchFamily="18" charset="0"/>
              </a:rPr>
              <a:t>devices </a:t>
            </a:r>
            <a:r>
              <a:rPr lang="en-US" dirty="0" smtClean="0">
                <a:latin typeface="Times New Roman" pitchFamily="18" charset="0"/>
                <a:cs typeface="Times New Roman" pitchFamily="18" charset="0"/>
              </a:rPr>
              <a:t>that </a:t>
            </a:r>
            <a:r>
              <a:rPr lang="en-US" dirty="0">
                <a:latin typeface="Times New Roman" pitchFamily="18" charset="0"/>
                <a:cs typeface="Times New Roman" pitchFamily="18" charset="0"/>
              </a:rPr>
              <a:t>amplify all sounds to the person with a hearing loss.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3733800"/>
            <a:ext cx="2590800" cy="1937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31730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Times New Roman" pitchFamily="18" charset="0"/>
                <a:cs typeface="Times New Roman" pitchFamily="18" charset="0"/>
              </a:rPr>
              <a:t>AT Devices for students with Hearing Impairments/Auditory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a:solidFill>
                  <a:srgbClr val="C00000"/>
                </a:solidFill>
                <a:latin typeface="Times New Roman" pitchFamily="18" charset="0"/>
                <a:cs typeface="Times New Roman" pitchFamily="18" charset="0"/>
              </a:rPr>
              <a:t>A </a:t>
            </a:r>
            <a:r>
              <a:rPr lang="en-US" b="1" dirty="0">
                <a:solidFill>
                  <a:srgbClr val="C00000"/>
                </a:solidFill>
                <a:latin typeface="Times New Roman" pitchFamily="18" charset="0"/>
                <a:cs typeface="Times New Roman" pitchFamily="18" charset="0"/>
              </a:rPr>
              <a:t>Hearing </a:t>
            </a:r>
            <a:r>
              <a:rPr lang="en-US" b="1" dirty="0" smtClean="0">
                <a:solidFill>
                  <a:srgbClr val="C00000"/>
                </a:solidFill>
                <a:latin typeface="Times New Roman" pitchFamily="18" charset="0"/>
                <a:cs typeface="Times New Roman" pitchFamily="18" charset="0"/>
              </a:rPr>
              <a:t>Loop:</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coil of wire around a room or part of a room that amplifies sound and reduces background noise.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3886200"/>
            <a:ext cx="1962150" cy="232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654137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54117D-F09A-4C85-B430-16B400B3E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TotalTime>
  <Words>757</Words>
  <Application>Microsoft Office PowerPoint</Application>
  <PresentationFormat>On-screen Show (4:3)</PresentationFormat>
  <Paragraphs>105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Assistive Technology for Reading</vt:lpstr>
      <vt:lpstr>What is Assistive Technology</vt:lpstr>
      <vt:lpstr>Reading</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Hearing Impairments/Auditory</vt:lpstr>
      <vt:lpstr>AT Devices for students with Dyslexia</vt:lpstr>
      <vt:lpstr>AT Devices for students with Dyslexia</vt:lpstr>
      <vt:lpstr>AT Devices for students with Dyslexia</vt:lpstr>
      <vt:lpstr>AT Devices for students with Dyslexia</vt:lpstr>
      <vt:lpstr> List of AT Devices for students with Reading Problems</vt:lpstr>
      <vt:lpstr>List of AT Devices for students with Reading Problems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for Reading</dc:title>
  <dc:creator>rag</dc:creator>
  <cp:lastModifiedBy>RIA</cp:lastModifiedBy>
  <cp:revision>40</cp:revision>
  <dcterms:created xsi:type="dcterms:W3CDTF">2013-04-06T23:35:19Z</dcterms:created>
  <dcterms:modified xsi:type="dcterms:W3CDTF">2013-06-07T14:24:08Z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TC103367859990</vt:lpwstr>
  </property>
</Properties>
</file>